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1" r:id="rId4"/>
    <p:sldId id="263" r:id="rId5"/>
    <p:sldId id="258" r:id="rId6"/>
    <p:sldId id="259" r:id="rId7"/>
    <p:sldId id="265" r:id="rId8"/>
    <p:sldId id="266"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77" y="3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8D5D83F1-BF6E-4A98-8153-BAC9ABDE7CE3}" type="datetimeFigureOut">
              <a:rPr lang="en-US" dirty="0"/>
              <a:t>4/1/2025</a:t>
            </a:fld>
            <a:endParaRPr lang="en-US" dirty="0"/>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3038212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ED9BE5A2-57A1-4629-B29D-D386573AF9F3}" type="datetimeFigureOut">
              <a:rPr lang="en-US" dirty="0"/>
              <a:t>4/1/2025</a:t>
            </a:fld>
            <a:endParaRPr lang="en-US" dirty="0"/>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411255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A3A72485-1B57-41B4-A998-97848CC136C2}" type="datetimeFigureOut">
              <a:rPr lang="en-US" dirty="0"/>
              <a:t>4/1/2025</a:t>
            </a:fld>
            <a:endParaRPr lang="en-US" dirty="0"/>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176030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BA576E92-E5C8-4FF8-B2BE-A516F6A1724E}" type="datetimeFigureOut">
              <a:rPr lang="en-US" dirty="0"/>
              <a:t>4/1/2025</a:t>
            </a:fld>
            <a:endParaRPr lang="en-US" dirty="0"/>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361129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06DDB232-C681-46A2-B21F-2BD21E9CA134}" type="datetimeFigureOut">
              <a:rPr lang="en-US" dirty="0"/>
              <a:t>4/1/2025</a:t>
            </a:fld>
            <a:endParaRPr lang="en-US" dirty="0"/>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2954746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30ABE26E-66F9-4E5F-9E07-CA7CDB200281}" type="datetimeFigureOut">
              <a:rPr lang="en-US" dirty="0"/>
              <a:t>4/1/2025</a:t>
            </a:fld>
            <a:endParaRPr lang="en-US" dirty="0"/>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2763626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85A1A01C-F286-49E7-998E-3D5BB613F99A}" type="datetimeFigureOut">
              <a:rPr lang="en-US" dirty="0"/>
              <a:t>4/1/2025</a:t>
            </a:fld>
            <a:endParaRPr lang="en-US" dirty="0"/>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r>
              <a:rPr lang="en-US" dirty="0"/>
              <a:t>
              </a:t>
            </a:r>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292222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7CC2C0A-F771-42D9-AAB0-90C3A2B0FEAD}" type="datetimeFigureOut">
              <a:rPr lang="en-US" dirty="0"/>
              <a:t>4/1/2025</a:t>
            </a:fld>
            <a:endParaRPr lang="en-US" dirty="0"/>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r>
              <a:rPr lang="en-US" dirty="0"/>
              <a:t>
              </a:t>
            </a:r>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360545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2CA2A270-409D-4410-9649-B7481576446C}" type="datetimeFigureOut">
              <a:rPr lang="en-US" dirty="0"/>
              <a:t>4/1/2025</a:t>
            </a:fld>
            <a:endParaRPr lang="en-US" dirty="0"/>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r>
              <a:rPr lang="en-US" dirty="0"/>
              <a:t>
              </a:t>
            </a:r>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1849278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42200AA3-798A-4433-8927-6E115914B6EF}" type="datetimeFigureOut">
              <a:rPr lang="en-US" dirty="0"/>
              <a:t>4/1/2025</a:t>
            </a:fld>
            <a:endParaRPr lang="en-US" dirty="0"/>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369313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1627A0F-F1B8-49BE-A0FF-7FE16E3BDCC1}"/>
              </a:ext>
            </a:extLst>
          </p:cNvPr>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36322871-0F85-43DC-99D7-CA8E7437E2EC}" type="datetimeFigureOut">
              <a:rPr lang="en-US" dirty="0"/>
              <a:t>4/1/2025</a:t>
            </a:fld>
            <a:endParaRPr lang="en-US" dirty="0"/>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10764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1"/>
            <a:ext cx="10363200" cy="118757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559171"/>
            <a:ext cx="10363200" cy="33826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E857DF4D-D974-434D-9D64-40B7405DF5F0}" type="datetimeFigureOut">
              <a:rPr lang="en-US" dirty="0"/>
              <a:t>4/1/2025</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r>
              <a:rPr lang="en-US" dirty="0"/>
              <a:t>
              </a:t>
            </a:r>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dirty="0"/>
              <a:t>‹#›</a:t>
            </a:fld>
            <a:endParaRPr lang="en-US" dirty="0"/>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8595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160">
          <p15:clr>
            <a:srgbClr val="F26B43"/>
          </p15:clr>
        </p15:guide>
        <p15:guide id="4" pos="3840">
          <p15:clr>
            <a:srgbClr val="F26B43"/>
          </p15:clr>
        </p15:guide>
        <p15:guide id="5" pos="576">
          <p15:clr>
            <a:srgbClr val="F26B43"/>
          </p15:clr>
        </p15:guide>
        <p15:guide id="6" orient="horz"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saffirmerensemble.ause.ca/" TargetMode="External"/><Relationship Id="rId2" Type="http://schemas.openxmlformats.org/officeDocument/2006/relationships/hyperlink" Target="https://affirmunited.ause.ca/" TargetMode="External"/><Relationship Id="rId1" Type="http://schemas.openxmlformats.org/officeDocument/2006/relationships/slideLayout" Target="../slideLayouts/slideLayout2.xml"/><Relationship Id="rId4" Type="http://schemas.openxmlformats.org/officeDocument/2006/relationships/hyperlink" Target="mailto:denisashbyucc@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1999" y="1141712"/>
            <a:ext cx="9870141" cy="1171692"/>
          </a:xfrm>
        </p:spPr>
        <p:txBody>
          <a:bodyPr anchor="t">
            <a:noAutofit/>
          </a:bodyPr>
          <a:lstStyle/>
          <a:p>
            <a:pPr algn="l"/>
            <a:r>
              <a:rPr lang="en-US" dirty="0"/>
              <a:t>Affirm – Process and Expectations</a:t>
            </a:r>
          </a:p>
        </p:txBody>
      </p:sp>
      <p:sp>
        <p:nvSpPr>
          <p:cNvPr id="3" name="Subtitle 2"/>
          <p:cNvSpPr>
            <a:spLocks noGrp="1"/>
          </p:cNvSpPr>
          <p:nvPr>
            <p:ph type="subTitle" idx="1"/>
          </p:nvPr>
        </p:nvSpPr>
        <p:spPr>
          <a:xfrm>
            <a:off x="784607" y="5497592"/>
            <a:ext cx="10563445" cy="683095"/>
          </a:xfrm>
        </p:spPr>
        <p:txBody>
          <a:bodyPr anchor="t">
            <a:noAutofit/>
          </a:bodyPr>
          <a:lstStyle/>
          <a:p>
            <a:pPr algn="l"/>
            <a:r>
              <a:rPr lang="en-US" sz="2400" dirty="0"/>
              <a:t>Discussion with Bronwen Harman, Eastern Ontario Outaouais Regional Council Affirm Group</a:t>
            </a:r>
          </a:p>
        </p:txBody>
      </p:sp>
      <p:pic>
        <p:nvPicPr>
          <p:cNvPr id="4" name="Picture 3" descr="A logo with a cross and rainbow ribbons&#10;&#10;AI-generated content may be incorrect.">
            <a:extLst>
              <a:ext uri="{FF2B5EF4-FFF2-40B4-BE49-F238E27FC236}">
                <a16:creationId xmlns:a16="http://schemas.microsoft.com/office/drawing/2014/main" id="{53A1E752-42D7-632C-1E8B-6C6FE492A5AF}"/>
              </a:ext>
            </a:extLst>
          </p:cNvPr>
          <p:cNvPicPr>
            <a:picLocks noChangeAspect="1"/>
          </p:cNvPicPr>
          <p:nvPr/>
        </p:nvPicPr>
        <p:blipFill>
          <a:blip r:embed="rId2"/>
          <a:stretch>
            <a:fillRect/>
          </a:stretch>
        </p:blipFill>
        <p:spPr>
          <a:xfrm>
            <a:off x="865139" y="2468885"/>
            <a:ext cx="1780637" cy="2500896"/>
          </a:xfrm>
          <a:prstGeom prst="rect">
            <a:avLst/>
          </a:prstGeom>
        </p:spPr>
      </p:pic>
      <p:pic>
        <p:nvPicPr>
          <p:cNvPr id="5" name="Picture 4" descr="A blue text on a black background&#10;&#10;AI-generated content may be incorrect.">
            <a:extLst>
              <a:ext uri="{FF2B5EF4-FFF2-40B4-BE49-F238E27FC236}">
                <a16:creationId xmlns:a16="http://schemas.microsoft.com/office/drawing/2014/main" id="{C0795ED8-891D-2496-3B0A-90DD29B0F254}"/>
              </a:ext>
            </a:extLst>
          </p:cNvPr>
          <p:cNvPicPr>
            <a:picLocks noChangeAspect="1"/>
          </p:cNvPicPr>
          <p:nvPr/>
        </p:nvPicPr>
        <p:blipFill>
          <a:blip r:embed="rId3"/>
          <a:stretch>
            <a:fillRect/>
          </a:stretch>
        </p:blipFill>
        <p:spPr>
          <a:xfrm>
            <a:off x="6202321" y="3420788"/>
            <a:ext cx="5149258" cy="154477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FB6EE-30F4-49CE-B4FF-4230233E9440}"/>
              </a:ext>
            </a:extLst>
          </p:cNvPr>
          <p:cNvSpPr>
            <a:spLocks noGrp="1"/>
          </p:cNvSpPr>
          <p:nvPr>
            <p:ph type="title"/>
          </p:nvPr>
        </p:nvSpPr>
        <p:spPr>
          <a:xfrm>
            <a:off x="912628" y="1435329"/>
            <a:ext cx="3859397" cy="3591293"/>
          </a:xfrm>
        </p:spPr>
        <p:txBody>
          <a:bodyPr vert="horz" lIns="91440" tIns="45720" rIns="91440" bIns="45720" rtlCol="0" anchor="t">
            <a:noAutofit/>
          </a:bodyPr>
          <a:lstStyle/>
          <a:p>
            <a:pPr>
              <a:lnSpc>
                <a:spcPct val="90000"/>
              </a:lnSpc>
            </a:pPr>
            <a:r>
              <a:rPr lang="en-US" sz="4800" dirty="0"/>
              <a:t>Becoming an Affirming Ministry / </a:t>
            </a:r>
            <a:r>
              <a:rPr lang="en-US" sz="4800" err="1"/>
              <a:t>Devenir</a:t>
            </a:r>
            <a:r>
              <a:rPr lang="en-US" sz="4800" dirty="0"/>
              <a:t> un </a:t>
            </a:r>
            <a:r>
              <a:rPr lang="en-US" sz="4800" err="1"/>
              <a:t>ministère</a:t>
            </a:r>
            <a:r>
              <a:rPr lang="en-US" sz="4800" dirty="0"/>
              <a:t> </a:t>
            </a:r>
            <a:r>
              <a:rPr lang="en-US" sz="4800" err="1"/>
              <a:t>d'affirmation</a:t>
            </a:r>
            <a:endParaRPr lang="en-US" sz="4800" dirty="0"/>
          </a:p>
        </p:txBody>
      </p:sp>
      <p:pic>
        <p:nvPicPr>
          <p:cNvPr id="9" name="Content Placeholder 8">
            <a:extLst>
              <a:ext uri="{FF2B5EF4-FFF2-40B4-BE49-F238E27FC236}">
                <a16:creationId xmlns:a16="http://schemas.microsoft.com/office/drawing/2014/main" id="{8ED75211-1D26-4C40-9E97-CB08E3DA7A0E}"/>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3192" r="12271" b="-2"/>
          <a:stretch/>
        </p:blipFill>
        <p:spPr>
          <a:xfrm>
            <a:off x="5183188" y="987425"/>
            <a:ext cx="6172200" cy="4873625"/>
          </a:xfrm>
          <a:noFill/>
        </p:spPr>
      </p:pic>
      <p:sp>
        <p:nvSpPr>
          <p:cNvPr id="4" name="Date Placeholder 3">
            <a:extLst>
              <a:ext uri="{FF2B5EF4-FFF2-40B4-BE49-F238E27FC236}">
                <a16:creationId xmlns:a16="http://schemas.microsoft.com/office/drawing/2014/main" id="{C5564123-BE0D-4D8F-ACFC-C5A6A9107633}"/>
              </a:ext>
            </a:extLst>
          </p:cNvPr>
          <p:cNvSpPr>
            <a:spLocks noGrp="1"/>
          </p:cNvSpPr>
          <p:nvPr>
            <p:ph type="dt" sz="half" idx="10"/>
          </p:nvPr>
        </p:nvSpPr>
        <p:spPr>
          <a:xfrm>
            <a:off x="912628" y="6356350"/>
            <a:ext cx="2743200" cy="365125"/>
          </a:xfrm>
        </p:spPr>
        <p:txBody>
          <a:bodyPr anchor="ctr">
            <a:normAutofit/>
          </a:bodyPr>
          <a:lstStyle/>
          <a:p>
            <a:pPr>
              <a:spcAft>
                <a:spcPts val="600"/>
              </a:spcAft>
            </a:pPr>
            <a:fld id="{2A388D00-9815-46C6-9D44-31DA5B9DF446}" type="datetime1">
              <a:rPr lang="en-US" smtClean="0"/>
              <a:pPr>
                <a:spcAft>
                  <a:spcPts val="600"/>
                </a:spcAft>
              </a:pPr>
              <a:t>4/1/2025</a:t>
            </a:fld>
            <a:endParaRPr lang="en-US"/>
          </a:p>
        </p:txBody>
      </p:sp>
      <p:sp>
        <p:nvSpPr>
          <p:cNvPr id="5" name="Footer Placeholder 4">
            <a:extLst>
              <a:ext uri="{FF2B5EF4-FFF2-40B4-BE49-F238E27FC236}">
                <a16:creationId xmlns:a16="http://schemas.microsoft.com/office/drawing/2014/main" id="{9FFF3868-15FB-4A75-BB82-7DD4502F44EC}"/>
              </a:ext>
            </a:extLst>
          </p:cNvPr>
          <p:cNvSpPr>
            <a:spLocks noGrp="1"/>
          </p:cNvSpPr>
          <p:nvPr>
            <p:ph type="ftr" sz="quarter" idx="11"/>
          </p:nvPr>
        </p:nvSpPr>
        <p:spPr>
          <a:xfrm>
            <a:off x="6767622" y="6356350"/>
            <a:ext cx="4040373" cy="365125"/>
          </a:xfrm>
        </p:spPr>
        <p:txBody>
          <a:bodyPr anchor="ctr">
            <a:normAutofit/>
          </a:bodyPr>
          <a:lstStyle/>
          <a:p>
            <a:pPr>
              <a:lnSpc>
                <a:spcPct val="90000"/>
              </a:lnSpc>
              <a:spcAft>
                <a:spcPts val="600"/>
              </a:spcAft>
            </a:pPr>
            <a:r>
              <a:rPr lang="en-US" sz="700"/>
              <a:t>
              </a:t>
            </a:r>
          </a:p>
        </p:txBody>
      </p:sp>
      <p:sp>
        <p:nvSpPr>
          <p:cNvPr id="6" name="Slide Number Placeholder 5">
            <a:extLst>
              <a:ext uri="{FF2B5EF4-FFF2-40B4-BE49-F238E27FC236}">
                <a16:creationId xmlns:a16="http://schemas.microsoft.com/office/drawing/2014/main" id="{58166DE0-05E9-423F-85A0-1F7F8BEDF58A}"/>
              </a:ext>
            </a:extLst>
          </p:cNvPr>
          <p:cNvSpPr>
            <a:spLocks noGrp="1"/>
          </p:cNvSpPr>
          <p:nvPr>
            <p:ph type="sldNum" sz="quarter" idx="12"/>
          </p:nvPr>
        </p:nvSpPr>
        <p:spPr>
          <a:xfrm>
            <a:off x="10807995" y="6356350"/>
            <a:ext cx="723014" cy="365125"/>
          </a:xfrm>
        </p:spPr>
        <p:txBody>
          <a:bodyPr anchor="ctr">
            <a:normAutofit/>
          </a:bodyPr>
          <a:lstStyle/>
          <a:p>
            <a:pPr>
              <a:spcAft>
                <a:spcPts val="600"/>
              </a:spcAft>
            </a:pPr>
            <a:fld id="{70C12960-6E85-460F-B6E3-5B82CB31AF3D}" type="slidenum">
              <a:rPr lang="en-US" smtClean="0"/>
              <a:pPr>
                <a:spcAft>
                  <a:spcPts val="600"/>
                </a:spcAft>
              </a:pPr>
              <a:t>2</a:t>
            </a:fld>
            <a:endParaRPr lang="en-US"/>
          </a:p>
        </p:txBody>
      </p:sp>
      <p:sp>
        <p:nvSpPr>
          <p:cNvPr id="7" name="Title 1">
            <a:extLst>
              <a:ext uri="{FF2B5EF4-FFF2-40B4-BE49-F238E27FC236}">
                <a16:creationId xmlns:a16="http://schemas.microsoft.com/office/drawing/2014/main" id="{E0DBF4DC-C8F7-4A7D-92E1-62EA9DAD653B}"/>
              </a:ext>
            </a:extLst>
          </p:cNvPr>
          <p:cNvSpPr txBox="1">
            <a:spLocks/>
          </p:cNvSpPr>
          <p:nvPr/>
        </p:nvSpPr>
        <p:spPr>
          <a:xfrm>
            <a:off x="912628" y="1371599"/>
            <a:ext cx="10442760" cy="93975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a:lstStyle>
          <a:p>
            <a:endParaRPr lang="en-US" sz="2700" dirty="0"/>
          </a:p>
        </p:txBody>
      </p:sp>
    </p:spTree>
    <p:extLst>
      <p:ext uri="{BB962C8B-B14F-4D97-AF65-F5344CB8AC3E}">
        <p14:creationId xmlns:p14="http://schemas.microsoft.com/office/powerpoint/2010/main" val="4044593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824DB1D-D157-470A-A132-BFF96ECF9F1B}"/>
              </a:ext>
            </a:extLst>
          </p:cNvPr>
          <p:cNvSpPr>
            <a:spLocks noGrp="1"/>
          </p:cNvSpPr>
          <p:nvPr>
            <p:ph type="body" idx="1"/>
          </p:nvPr>
        </p:nvSpPr>
        <p:spPr>
          <a:xfrm>
            <a:off x="912628" y="1089817"/>
            <a:ext cx="5084947" cy="939753"/>
          </a:xfrm>
        </p:spPr>
        <p:txBody>
          <a:bodyPr anchor="t">
            <a:normAutofit/>
          </a:bodyPr>
          <a:lstStyle/>
          <a:p>
            <a:r>
              <a:rPr lang="en-US" dirty="0"/>
              <a:t>Components of the Education / Discernment Process</a:t>
            </a:r>
          </a:p>
        </p:txBody>
      </p:sp>
      <p:sp>
        <p:nvSpPr>
          <p:cNvPr id="4" name="Content Placeholder 3">
            <a:extLst>
              <a:ext uri="{FF2B5EF4-FFF2-40B4-BE49-F238E27FC236}">
                <a16:creationId xmlns:a16="http://schemas.microsoft.com/office/drawing/2014/main" id="{8132613B-D150-4B93-8B9C-865586D27645}"/>
              </a:ext>
            </a:extLst>
          </p:cNvPr>
          <p:cNvSpPr>
            <a:spLocks noGrp="1"/>
          </p:cNvSpPr>
          <p:nvPr>
            <p:ph sz="half" idx="2"/>
          </p:nvPr>
        </p:nvSpPr>
        <p:spPr>
          <a:xfrm>
            <a:off x="912628" y="2164041"/>
            <a:ext cx="5084947" cy="3182937"/>
          </a:xfrm>
        </p:spPr>
        <p:txBody>
          <a:bodyPr>
            <a:noAutofit/>
          </a:bodyPr>
          <a:lstStyle/>
          <a:p>
            <a:pPr>
              <a:buNone/>
            </a:pPr>
            <a:r>
              <a:rPr lang="en-US" sz="2400" dirty="0">
                <a:ea typeface="+mn-lt"/>
                <a:cs typeface="+mn-lt"/>
              </a:rPr>
              <a:t>a) Hearing Personal Stories from within your ministry and the community in order to understand the need for this action</a:t>
            </a:r>
            <a:endParaRPr lang="en-US" sz="2400" dirty="0"/>
          </a:p>
          <a:p>
            <a:pPr>
              <a:buNone/>
            </a:pPr>
            <a:r>
              <a:rPr lang="en-US" sz="2400" dirty="0">
                <a:ea typeface="+mn-lt"/>
                <a:cs typeface="+mn-lt"/>
              </a:rPr>
              <a:t>b) Hearing about and discussing the modern theological understanding of scriptures which, for years and still today, are used to discriminate</a:t>
            </a:r>
          </a:p>
          <a:p>
            <a:pPr marL="0" indent="0">
              <a:buNone/>
            </a:pPr>
            <a:endParaRPr lang="en-US" sz="2400" dirty="0"/>
          </a:p>
        </p:txBody>
      </p:sp>
      <p:sp>
        <p:nvSpPr>
          <p:cNvPr id="5" name="Text Placeholder 4">
            <a:extLst>
              <a:ext uri="{FF2B5EF4-FFF2-40B4-BE49-F238E27FC236}">
                <a16:creationId xmlns:a16="http://schemas.microsoft.com/office/drawing/2014/main" id="{A4CCA1BF-AE78-4523-AD0D-498C4DDDF8BA}"/>
              </a:ext>
            </a:extLst>
          </p:cNvPr>
          <p:cNvSpPr>
            <a:spLocks noGrp="1"/>
          </p:cNvSpPr>
          <p:nvPr>
            <p:ph type="body" sz="quarter" idx="3"/>
          </p:nvPr>
        </p:nvSpPr>
        <p:spPr>
          <a:xfrm>
            <a:off x="6172200" y="1092195"/>
            <a:ext cx="5183188" cy="847725"/>
          </a:xfrm>
        </p:spPr>
        <p:txBody>
          <a:bodyPr anchor="t">
            <a:normAutofit/>
          </a:bodyPr>
          <a:lstStyle/>
          <a:p>
            <a:r>
              <a:rPr lang="fr-FR" dirty="0"/>
              <a:t>Composantes du processus d'éducation et de discernement</a:t>
            </a:r>
            <a:endParaRPr lang="en-US" dirty="0"/>
          </a:p>
        </p:txBody>
      </p:sp>
      <p:sp>
        <p:nvSpPr>
          <p:cNvPr id="6" name="Content Placeholder 5">
            <a:extLst>
              <a:ext uri="{FF2B5EF4-FFF2-40B4-BE49-F238E27FC236}">
                <a16:creationId xmlns:a16="http://schemas.microsoft.com/office/drawing/2014/main" id="{E32E2995-EAF4-4F7B-9741-9E57EEC96E22}"/>
              </a:ext>
            </a:extLst>
          </p:cNvPr>
          <p:cNvSpPr>
            <a:spLocks noGrp="1"/>
          </p:cNvSpPr>
          <p:nvPr>
            <p:ph sz="quarter" idx="4"/>
          </p:nvPr>
        </p:nvSpPr>
        <p:spPr>
          <a:xfrm>
            <a:off x="6172200" y="1787521"/>
            <a:ext cx="5183188" cy="3182937"/>
          </a:xfrm>
        </p:spPr>
        <p:txBody>
          <a:bodyPr>
            <a:noAutofit/>
          </a:bodyPr>
          <a:lstStyle/>
          <a:p>
            <a:pPr>
              <a:buNone/>
            </a:pPr>
            <a:r>
              <a:rPr lang="en-US" sz="2400" dirty="0">
                <a:ea typeface="+mn-lt"/>
                <a:cs typeface="+mn-lt"/>
              </a:rPr>
              <a:t>a) Entendre des </a:t>
            </a:r>
            <a:r>
              <a:rPr lang="en-US" sz="2400" dirty="0" err="1">
                <a:ea typeface="+mn-lt"/>
                <a:cs typeface="+mn-lt"/>
              </a:rPr>
              <a:t>histoires</a:t>
            </a:r>
            <a:r>
              <a:rPr lang="en-US" sz="2400" dirty="0">
                <a:ea typeface="+mn-lt"/>
                <a:cs typeface="+mn-lt"/>
              </a:rPr>
              <a:t> </a:t>
            </a:r>
            <a:r>
              <a:rPr lang="en-US" sz="2400" dirty="0" err="1">
                <a:ea typeface="+mn-lt"/>
                <a:cs typeface="+mn-lt"/>
              </a:rPr>
              <a:t>personnelles</a:t>
            </a:r>
            <a:r>
              <a:rPr lang="en-US" sz="2400" dirty="0">
                <a:ea typeface="+mn-lt"/>
                <a:cs typeface="+mn-lt"/>
              </a:rPr>
              <a:t> au sein de </a:t>
            </a:r>
            <a:r>
              <a:rPr lang="en-US" sz="2400" dirty="0" err="1">
                <a:ea typeface="+mn-lt"/>
                <a:cs typeface="+mn-lt"/>
              </a:rPr>
              <a:t>votre</a:t>
            </a:r>
            <a:r>
              <a:rPr lang="en-US" sz="2400" dirty="0">
                <a:ea typeface="+mn-lt"/>
                <a:cs typeface="+mn-lt"/>
              </a:rPr>
              <a:t> </a:t>
            </a:r>
            <a:r>
              <a:rPr lang="en-US" sz="2400" dirty="0" err="1">
                <a:ea typeface="+mn-lt"/>
                <a:cs typeface="+mn-lt"/>
              </a:rPr>
              <a:t>ministère</a:t>
            </a:r>
            <a:r>
              <a:rPr lang="en-US" sz="2400" dirty="0">
                <a:ea typeface="+mn-lt"/>
                <a:cs typeface="+mn-lt"/>
              </a:rPr>
              <a:t> et de la </a:t>
            </a:r>
            <a:r>
              <a:rPr lang="en-US" sz="2400" dirty="0" err="1">
                <a:ea typeface="+mn-lt"/>
                <a:cs typeface="+mn-lt"/>
              </a:rPr>
              <a:t>communauté</a:t>
            </a:r>
            <a:r>
              <a:rPr lang="en-US" sz="2400" dirty="0">
                <a:ea typeface="+mn-lt"/>
                <a:cs typeface="+mn-lt"/>
              </a:rPr>
              <a:t> </a:t>
            </a:r>
            <a:r>
              <a:rPr lang="en-US" sz="2400" dirty="0" err="1">
                <a:ea typeface="+mn-lt"/>
                <a:cs typeface="+mn-lt"/>
              </a:rPr>
              <a:t>afin</a:t>
            </a:r>
            <a:r>
              <a:rPr lang="en-US" sz="2400" dirty="0">
                <a:ea typeface="+mn-lt"/>
                <a:cs typeface="+mn-lt"/>
              </a:rPr>
              <a:t> de </a:t>
            </a:r>
            <a:r>
              <a:rPr lang="en-US" sz="2400" dirty="0" err="1">
                <a:ea typeface="+mn-lt"/>
                <a:cs typeface="+mn-lt"/>
              </a:rPr>
              <a:t>comprendre</a:t>
            </a:r>
            <a:r>
              <a:rPr lang="en-US" sz="2400" dirty="0">
                <a:ea typeface="+mn-lt"/>
                <a:cs typeface="+mn-lt"/>
              </a:rPr>
              <a:t> la </a:t>
            </a:r>
            <a:r>
              <a:rPr lang="en-US" sz="2400" dirty="0" err="1">
                <a:ea typeface="+mn-lt"/>
                <a:cs typeface="+mn-lt"/>
              </a:rPr>
              <a:t>nécessité</a:t>
            </a:r>
            <a:r>
              <a:rPr lang="en-US" sz="2400" dirty="0">
                <a:ea typeface="+mn-lt"/>
                <a:cs typeface="+mn-lt"/>
              </a:rPr>
              <a:t> de </a:t>
            </a:r>
            <a:r>
              <a:rPr lang="en-US" sz="2400" dirty="0" err="1">
                <a:ea typeface="+mn-lt"/>
                <a:cs typeface="+mn-lt"/>
              </a:rPr>
              <a:t>cette</a:t>
            </a:r>
            <a:r>
              <a:rPr lang="en-US" sz="2400" dirty="0">
                <a:ea typeface="+mn-lt"/>
                <a:cs typeface="+mn-lt"/>
              </a:rPr>
              <a:t> action.</a:t>
            </a:r>
            <a:endParaRPr lang="en-US" sz="2400" dirty="0"/>
          </a:p>
          <a:p>
            <a:pPr>
              <a:buNone/>
            </a:pPr>
            <a:r>
              <a:rPr lang="en-US" sz="2400" dirty="0">
                <a:ea typeface="+mn-lt"/>
                <a:cs typeface="+mn-lt"/>
              </a:rPr>
              <a:t>b) Entendre et </a:t>
            </a:r>
            <a:r>
              <a:rPr lang="en-US" sz="2400" dirty="0" err="1">
                <a:ea typeface="+mn-lt"/>
                <a:cs typeface="+mn-lt"/>
              </a:rPr>
              <a:t>discuter</a:t>
            </a:r>
            <a:r>
              <a:rPr lang="en-US" sz="2400" dirty="0">
                <a:ea typeface="+mn-lt"/>
                <a:cs typeface="+mn-lt"/>
              </a:rPr>
              <a:t> de la </a:t>
            </a:r>
            <a:r>
              <a:rPr lang="en-US" sz="2400" dirty="0" err="1">
                <a:ea typeface="+mn-lt"/>
                <a:cs typeface="+mn-lt"/>
              </a:rPr>
              <a:t>compréhension</a:t>
            </a:r>
            <a:r>
              <a:rPr lang="en-US" sz="2400" dirty="0">
                <a:ea typeface="+mn-lt"/>
                <a:cs typeface="+mn-lt"/>
              </a:rPr>
              <a:t> </a:t>
            </a:r>
            <a:r>
              <a:rPr lang="en-US" sz="2400" dirty="0" err="1">
                <a:ea typeface="+mn-lt"/>
                <a:cs typeface="+mn-lt"/>
              </a:rPr>
              <a:t>théologique</a:t>
            </a:r>
            <a:r>
              <a:rPr lang="en-US" sz="2400" dirty="0">
                <a:ea typeface="+mn-lt"/>
                <a:cs typeface="+mn-lt"/>
              </a:rPr>
              <a:t> </a:t>
            </a:r>
            <a:r>
              <a:rPr lang="en-US" sz="2400" dirty="0" err="1">
                <a:ea typeface="+mn-lt"/>
                <a:cs typeface="+mn-lt"/>
              </a:rPr>
              <a:t>moderne</a:t>
            </a:r>
            <a:r>
              <a:rPr lang="en-US" sz="2400" dirty="0">
                <a:ea typeface="+mn-lt"/>
                <a:cs typeface="+mn-lt"/>
              </a:rPr>
              <a:t> des </a:t>
            </a:r>
            <a:r>
              <a:rPr lang="en-US" sz="2400" dirty="0" err="1">
                <a:ea typeface="+mn-lt"/>
                <a:cs typeface="+mn-lt"/>
              </a:rPr>
              <a:t>écritures</a:t>
            </a:r>
            <a:r>
              <a:rPr lang="en-US" sz="2400" dirty="0">
                <a:ea typeface="+mn-lt"/>
                <a:cs typeface="+mn-lt"/>
              </a:rPr>
              <a:t> qui, pendant des </a:t>
            </a:r>
            <a:r>
              <a:rPr lang="en-US" sz="2400" dirty="0" err="1">
                <a:ea typeface="+mn-lt"/>
                <a:cs typeface="+mn-lt"/>
              </a:rPr>
              <a:t>années</a:t>
            </a:r>
            <a:r>
              <a:rPr lang="en-US" sz="2400" dirty="0">
                <a:ea typeface="+mn-lt"/>
                <a:cs typeface="+mn-lt"/>
              </a:rPr>
              <a:t> et encore </a:t>
            </a:r>
            <a:r>
              <a:rPr lang="en-US" sz="2400" dirty="0" err="1">
                <a:ea typeface="+mn-lt"/>
                <a:cs typeface="+mn-lt"/>
              </a:rPr>
              <a:t>aujourd'hui</a:t>
            </a:r>
            <a:r>
              <a:rPr lang="en-US" sz="2400" dirty="0">
                <a:ea typeface="+mn-lt"/>
                <a:cs typeface="+mn-lt"/>
              </a:rPr>
              <a:t>, </a:t>
            </a:r>
            <a:r>
              <a:rPr lang="en-US" sz="2400" dirty="0" err="1">
                <a:ea typeface="+mn-lt"/>
                <a:cs typeface="+mn-lt"/>
              </a:rPr>
              <a:t>sont</a:t>
            </a:r>
            <a:r>
              <a:rPr lang="en-US" sz="2400" dirty="0">
                <a:ea typeface="+mn-lt"/>
                <a:cs typeface="+mn-lt"/>
              </a:rPr>
              <a:t> </a:t>
            </a:r>
            <a:r>
              <a:rPr lang="en-US" sz="2400" dirty="0" err="1">
                <a:ea typeface="+mn-lt"/>
                <a:cs typeface="+mn-lt"/>
              </a:rPr>
              <a:t>utilisées</a:t>
            </a:r>
            <a:r>
              <a:rPr lang="en-US" sz="2400" dirty="0">
                <a:ea typeface="+mn-lt"/>
                <a:cs typeface="+mn-lt"/>
              </a:rPr>
              <a:t> pour faire de la discrimination.</a:t>
            </a:r>
            <a:endParaRPr lang="en-US" sz="2400" dirty="0"/>
          </a:p>
        </p:txBody>
      </p:sp>
      <p:sp>
        <p:nvSpPr>
          <p:cNvPr id="8" name="Footer Placeholder 7">
            <a:extLst>
              <a:ext uri="{FF2B5EF4-FFF2-40B4-BE49-F238E27FC236}">
                <a16:creationId xmlns:a16="http://schemas.microsoft.com/office/drawing/2014/main" id="{C6A8FE68-47B1-4ACC-878C-EB9CD8BB4121}"/>
              </a:ext>
            </a:extLst>
          </p:cNvPr>
          <p:cNvSpPr>
            <a:spLocks noGrp="1"/>
          </p:cNvSpPr>
          <p:nvPr>
            <p:ph type="ftr" sz="quarter" idx="11"/>
          </p:nvPr>
        </p:nvSpPr>
        <p:spPr/>
        <p:txBody>
          <a:bodyPr/>
          <a:lstStyle/>
          <a:p>
            <a:r>
              <a:rPr lang="en-US"/>
              <a:t>
              </a:t>
            </a:r>
            <a:endParaRPr lang="en-US" dirty="0"/>
          </a:p>
        </p:txBody>
      </p:sp>
      <p:sp>
        <p:nvSpPr>
          <p:cNvPr id="9" name="Slide Number Placeholder 8">
            <a:extLst>
              <a:ext uri="{FF2B5EF4-FFF2-40B4-BE49-F238E27FC236}">
                <a16:creationId xmlns:a16="http://schemas.microsoft.com/office/drawing/2014/main" id="{B7ED907F-EB0C-4A61-A439-686E7EAFD6A8}"/>
              </a:ext>
            </a:extLst>
          </p:cNvPr>
          <p:cNvSpPr>
            <a:spLocks noGrp="1"/>
          </p:cNvSpPr>
          <p:nvPr>
            <p:ph type="sldNum" sz="quarter" idx="12"/>
          </p:nvPr>
        </p:nvSpPr>
        <p:spPr/>
        <p:txBody>
          <a:bodyPr/>
          <a:lstStyle/>
          <a:p>
            <a:fld id="{70C12960-6E85-460F-B6E3-5B82CB31AF3D}" type="slidenum">
              <a:rPr lang="en-US" smtClean="0"/>
              <a:t>3</a:t>
            </a:fld>
            <a:endParaRPr lang="en-US" dirty="0"/>
          </a:p>
        </p:txBody>
      </p:sp>
    </p:spTree>
    <p:extLst>
      <p:ext uri="{BB962C8B-B14F-4D97-AF65-F5344CB8AC3E}">
        <p14:creationId xmlns:p14="http://schemas.microsoft.com/office/powerpoint/2010/main" val="4068558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EE5842-C3A3-49F8-A547-EE416E4380E5}"/>
              </a:ext>
            </a:extLst>
          </p:cNvPr>
          <p:cNvSpPr>
            <a:spLocks noGrp="1"/>
          </p:cNvSpPr>
          <p:nvPr>
            <p:ph type="body" idx="1"/>
          </p:nvPr>
        </p:nvSpPr>
        <p:spPr>
          <a:xfrm>
            <a:off x="912628" y="1307303"/>
            <a:ext cx="5084947" cy="695372"/>
          </a:xfrm>
        </p:spPr>
        <p:txBody>
          <a:bodyPr>
            <a:normAutofit lnSpcReduction="10000"/>
          </a:bodyPr>
          <a:lstStyle/>
          <a:p>
            <a:r>
              <a:rPr lang="en-US" dirty="0"/>
              <a:t>Components of the Education / Discernment Process</a:t>
            </a:r>
          </a:p>
        </p:txBody>
      </p:sp>
      <p:sp>
        <p:nvSpPr>
          <p:cNvPr id="4" name="Content Placeholder 3">
            <a:extLst>
              <a:ext uri="{FF2B5EF4-FFF2-40B4-BE49-F238E27FC236}">
                <a16:creationId xmlns:a16="http://schemas.microsoft.com/office/drawing/2014/main" id="{3145172C-D9BC-426A-B43B-8C5F8002C29A}"/>
              </a:ext>
            </a:extLst>
          </p:cNvPr>
          <p:cNvSpPr>
            <a:spLocks noGrp="1"/>
          </p:cNvSpPr>
          <p:nvPr>
            <p:ph sz="half" idx="2"/>
          </p:nvPr>
        </p:nvSpPr>
        <p:spPr>
          <a:xfrm>
            <a:off x="912628" y="2370230"/>
            <a:ext cx="5084947" cy="3182937"/>
          </a:xfrm>
        </p:spPr>
        <p:txBody>
          <a:bodyPr>
            <a:noAutofit/>
          </a:bodyPr>
          <a:lstStyle/>
          <a:p>
            <a:pPr>
              <a:buNone/>
            </a:pPr>
            <a:r>
              <a:rPr lang="en-US" sz="2400" b="1" dirty="0">
                <a:ea typeface="+mn-lt"/>
                <a:cs typeface="+mn-lt"/>
              </a:rPr>
              <a:t>c) Hearing from Affirming ministries what impact that decision has had on their ministry. Discussing what it might mean for your ministry. </a:t>
            </a:r>
          </a:p>
          <a:p>
            <a:pPr>
              <a:buNone/>
            </a:pPr>
            <a:r>
              <a:rPr lang="en-US" sz="2400" dirty="0">
                <a:ea typeface="+mn-lt"/>
                <a:cs typeface="+mn-lt"/>
              </a:rPr>
              <a:t>d) Hearing about and discussing the social justice aspects of why becoming Affirming is important.</a:t>
            </a:r>
          </a:p>
          <a:p>
            <a:endParaRPr lang="en-US" sz="2400" dirty="0"/>
          </a:p>
        </p:txBody>
      </p:sp>
      <p:sp>
        <p:nvSpPr>
          <p:cNvPr id="5" name="Text Placeholder 4">
            <a:extLst>
              <a:ext uri="{FF2B5EF4-FFF2-40B4-BE49-F238E27FC236}">
                <a16:creationId xmlns:a16="http://schemas.microsoft.com/office/drawing/2014/main" id="{12532A5E-3C33-4504-A1E0-C1661FBBCBEC}"/>
              </a:ext>
            </a:extLst>
          </p:cNvPr>
          <p:cNvSpPr>
            <a:spLocks noGrp="1"/>
          </p:cNvSpPr>
          <p:nvPr>
            <p:ph type="body" sz="quarter" idx="3"/>
          </p:nvPr>
        </p:nvSpPr>
        <p:spPr>
          <a:xfrm>
            <a:off x="6172200" y="1307300"/>
            <a:ext cx="5183188" cy="695372"/>
          </a:xfrm>
        </p:spPr>
        <p:txBody>
          <a:bodyPr>
            <a:normAutofit lnSpcReduction="10000"/>
          </a:bodyPr>
          <a:lstStyle/>
          <a:p>
            <a:r>
              <a:rPr lang="fr-FR" dirty="0"/>
              <a:t>Composantes du processus d'éducation et de discernement</a:t>
            </a:r>
            <a:endParaRPr lang="en-US" dirty="0"/>
          </a:p>
        </p:txBody>
      </p:sp>
      <p:sp>
        <p:nvSpPr>
          <p:cNvPr id="6" name="Content Placeholder 5">
            <a:extLst>
              <a:ext uri="{FF2B5EF4-FFF2-40B4-BE49-F238E27FC236}">
                <a16:creationId xmlns:a16="http://schemas.microsoft.com/office/drawing/2014/main" id="{1B6490C4-44C8-448B-90D1-0B127BEAF2C4}"/>
              </a:ext>
            </a:extLst>
          </p:cNvPr>
          <p:cNvSpPr>
            <a:spLocks noGrp="1"/>
          </p:cNvSpPr>
          <p:nvPr>
            <p:ph sz="quarter" idx="4"/>
          </p:nvPr>
        </p:nvSpPr>
        <p:spPr>
          <a:xfrm>
            <a:off x="6172200" y="2199903"/>
            <a:ext cx="5183188" cy="3182937"/>
          </a:xfrm>
        </p:spPr>
        <p:txBody>
          <a:bodyPr>
            <a:noAutofit/>
          </a:bodyPr>
          <a:lstStyle/>
          <a:p>
            <a:pPr>
              <a:buNone/>
            </a:pPr>
            <a:r>
              <a:rPr lang="en-US" sz="2400" b="1" dirty="0">
                <a:ea typeface="+mn-lt"/>
                <a:cs typeface="+mn-lt"/>
              </a:rPr>
              <a:t>c) Entendre des </a:t>
            </a:r>
            <a:r>
              <a:rPr lang="en-US" sz="2400" b="1" dirty="0" err="1">
                <a:ea typeface="+mn-lt"/>
                <a:cs typeface="+mn-lt"/>
              </a:rPr>
              <a:t>ministères</a:t>
            </a:r>
            <a:r>
              <a:rPr lang="en-US" sz="2400" b="1" dirty="0">
                <a:ea typeface="+mn-lt"/>
                <a:cs typeface="+mn-lt"/>
              </a:rPr>
              <a:t> </a:t>
            </a:r>
            <a:r>
              <a:rPr lang="en-US" sz="2400" b="1" dirty="0" err="1">
                <a:ea typeface="+mn-lt"/>
                <a:cs typeface="+mn-lt"/>
              </a:rPr>
              <a:t>d'Affirmation</a:t>
            </a:r>
            <a:r>
              <a:rPr lang="en-US" sz="2400" b="1" dirty="0">
                <a:ea typeface="+mn-lt"/>
                <a:cs typeface="+mn-lt"/>
              </a:rPr>
              <a:t> </a:t>
            </a:r>
            <a:r>
              <a:rPr lang="en-US" sz="2400" b="1" dirty="0" err="1">
                <a:ea typeface="+mn-lt"/>
                <a:cs typeface="+mn-lt"/>
              </a:rPr>
              <a:t>l'impact</a:t>
            </a:r>
            <a:r>
              <a:rPr lang="en-US" sz="2400" b="1" dirty="0">
                <a:ea typeface="+mn-lt"/>
                <a:cs typeface="+mn-lt"/>
              </a:rPr>
              <a:t> que </a:t>
            </a:r>
            <a:r>
              <a:rPr lang="en-US" sz="2400" b="1" dirty="0" err="1">
                <a:ea typeface="+mn-lt"/>
                <a:cs typeface="+mn-lt"/>
              </a:rPr>
              <a:t>cette</a:t>
            </a:r>
            <a:r>
              <a:rPr lang="en-US" sz="2400" b="1" dirty="0">
                <a:ea typeface="+mn-lt"/>
                <a:cs typeface="+mn-lt"/>
              </a:rPr>
              <a:t> </a:t>
            </a:r>
            <a:r>
              <a:rPr lang="en-US" sz="2400" b="1" dirty="0" err="1">
                <a:ea typeface="+mn-lt"/>
                <a:cs typeface="+mn-lt"/>
              </a:rPr>
              <a:t>décision</a:t>
            </a:r>
            <a:r>
              <a:rPr lang="en-US" sz="2400" b="1" dirty="0">
                <a:ea typeface="+mn-lt"/>
                <a:cs typeface="+mn-lt"/>
              </a:rPr>
              <a:t> a </a:t>
            </a:r>
            <a:r>
              <a:rPr lang="en-US" sz="2400" b="1" dirty="0" err="1">
                <a:ea typeface="+mn-lt"/>
                <a:cs typeface="+mn-lt"/>
              </a:rPr>
              <a:t>eu</a:t>
            </a:r>
            <a:r>
              <a:rPr lang="en-US" sz="2400" b="1" dirty="0">
                <a:ea typeface="+mn-lt"/>
                <a:cs typeface="+mn-lt"/>
              </a:rPr>
              <a:t> sur </a:t>
            </a:r>
            <a:r>
              <a:rPr lang="en-US" sz="2400" b="1" dirty="0" err="1">
                <a:ea typeface="+mn-lt"/>
                <a:cs typeface="+mn-lt"/>
              </a:rPr>
              <a:t>leur</a:t>
            </a:r>
            <a:r>
              <a:rPr lang="en-US" sz="2400" b="1" dirty="0">
                <a:ea typeface="+mn-lt"/>
                <a:cs typeface="+mn-lt"/>
              </a:rPr>
              <a:t> </a:t>
            </a:r>
            <a:r>
              <a:rPr lang="en-US" sz="2400" b="1" dirty="0" err="1">
                <a:ea typeface="+mn-lt"/>
                <a:cs typeface="+mn-lt"/>
              </a:rPr>
              <a:t>ministère</a:t>
            </a:r>
            <a:r>
              <a:rPr lang="en-US" sz="2400" b="1" dirty="0">
                <a:ea typeface="+mn-lt"/>
                <a:cs typeface="+mn-lt"/>
              </a:rPr>
              <a:t>. </a:t>
            </a:r>
            <a:r>
              <a:rPr lang="en-US" sz="2400" b="1" dirty="0" err="1">
                <a:ea typeface="+mn-lt"/>
                <a:cs typeface="+mn-lt"/>
              </a:rPr>
              <a:t>Discuter</a:t>
            </a:r>
            <a:r>
              <a:rPr lang="en-US" sz="2400" b="1" dirty="0">
                <a:ea typeface="+mn-lt"/>
                <a:cs typeface="+mn-lt"/>
              </a:rPr>
              <a:t> de </a:t>
            </a:r>
            <a:r>
              <a:rPr lang="en-US" sz="2400" b="1" dirty="0" err="1">
                <a:ea typeface="+mn-lt"/>
                <a:cs typeface="+mn-lt"/>
              </a:rPr>
              <a:t>ce</a:t>
            </a:r>
            <a:r>
              <a:rPr lang="en-US" sz="2400" b="1" dirty="0">
                <a:ea typeface="+mn-lt"/>
                <a:cs typeface="+mn-lt"/>
              </a:rPr>
              <a:t> que </a:t>
            </a:r>
            <a:r>
              <a:rPr lang="en-US" sz="2400" b="1" dirty="0" err="1">
                <a:ea typeface="+mn-lt"/>
                <a:cs typeface="+mn-lt"/>
              </a:rPr>
              <a:t>cela</a:t>
            </a:r>
            <a:r>
              <a:rPr lang="en-US" sz="2400" b="1" dirty="0">
                <a:ea typeface="+mn-lt"/>
                <a:cs typeface="+mn-lt"/>
              </a:rPr>
              <a:t> </a:t>
            </a:r>
            <a:r>
              <a:rPr lang="en-US" sz="2400" b="1" dirty="0" err="1">
                <a:ea typeface="+mn-lt"/>
                <a:cs typeface="+mn-lt"/>
              </a:rPr>
              <a:t>pourrait</a:t>
            </a:r>
            <a:r>
              <a:rPr lang="en-US" sz="2400" b="1" dirty="0">
                <a:ea typeface="+mn-lt"/>
                <a:cs typeface="+mn-lt"/>
              </a:rPr>
              <a:t> signifier pour </a:t>
            </a:r>
            <a:r>
              <a:rPr lang="en-US" sz="2400" b="1" dirty="0" err="1">
                <a:ea typeface="+mn-lt"/>
                <a:cs typeface="+mn-lt"/>
              </a:rPr>
              <a:t>votre</a:t>
            </a:r>
            <a:r>
              <a:rPr lang="en-US" sz="2400" b="1" dirty="0">
                <a:ea typeface="+mn-lt"/>
                <a:cs typeface="+mn-lt"/>
              </a:rPr>
              <a:t> </a:t>
            </a:r>
            <a:r>
              <a:rPr lang="en-US" sz="2400" b="1" dirty="0" err="1">
                <a:ea typeface="+mn-lt"/>
                <a:cs typeface="+mn-lt"/>
              </a:rPr>
              <a:t>ministère</a:t>
            </a:r>
            <a:r>
              <a:rPr lang="en-US" sz="2400" b="1" dirty="0">
                <a:ea typeface="+mn-lt"/>
                <a:cs typeface="+mn-lt"/>
              </a:rPr>
              <a:t>. </a:t>
            </a:r>
            <a:endParaRPr lang="en-US" sz="2400" b="1" dirty="0"/>
          </a:p>
          <a:p>
            <a:pPr>
              <a:buNone/>
            </a:pPr>
            <a:r>
              <a:rPr lang="en-US" sz="2400" dirty="0">
                <a:ea typeface="+mn-lt"/>
                <a:cs typeface="+mn-lt"/>
              </a:rPr>
              <a:t>d) Entendre et </a:t>
            </a:r>
            <a:r>
              <a:rPr lang="en-US" sz="2400" dirty="0" err="1">
                <a:ea typeface="+mn-lt"/>
                <a:cs typeface="+mn-lt"/>
              </a:rPr>
              <a:t>discuter</a:t>
            </a:r>
            <a:r>
              <a:rPr lang="en-US" sz="2400" dirty="0">
                <a:ea typeface="+mn-lt"/>
                <a:cs typeface="+mn-lt"/>
              </a:rPr>
              <a:t> des aspects de justice </a:t>
            </a:r>
            <a:r>
              <a:rPr lang="en-US" sz="2400" dirty="0" err="1">
                <a:ea typeface="+mn-lt"/>
                <a:cs typeface="+mn-lt"/>
              </a:rPr>
              <a:t>sociale</a:t>
            </a:r>
            <a:r>
              <a:rPr lang="en-US" sz="2400" dirty="0">
                <a:ea typeface="+mn-lt"/>
                <a:cs typeface="+mn-lt"/>
              </a:rPr>
              <a:t> qui </a:t>
            </a:r>
            <a:r>
              <a:rPr lang="en-US" sz="2400" dirty="0" err="1">
                <a:ea typeface="+mn-lt"/>
                <a:cs typeface="+mn-lt"/>
              </a:rPr>
              <a:t>expliquent</a:t>
            </a:r>
            <a:r>
              <a:rPr lang="en-US" sz="2400" dirty="0">
                <a:ea typeface="+mn-lt"/>
                <a:cs typeface="+mn-lt"/>
              </a:rPr>
              <a:t> </a:t>
            </a:r>
            <a:r>
              <a:rPr lang="en-US" sz="2400" dirty="0" err="1">
                <a:ea typeface="+mn-lt"/>
                <a:cs typeface="+mn-lt"/>
              </a:rPr>
              <a:t>pourquoi</a:t>
            </a:r>
            <a:r>
              <a:rPr lang="en-US" sz="2400" dirty="0">
                <a:ea typeface="+mn-lt"/>
                <a:cs typeface="+mn-lt"/>
              </a:rPr>
              <a:t> il </a:t>
            </a:r>
            <a:r>
              <a:rPr lang="en-US" sz="2400" dirty="0" err="1">
                <a:ea typeface="+mn-lt"/>
                <a:cs typeface="+mn-lt"/>
              </a:rPr>
              <a:t>est</a:t>
            </a:r>
            <a:r>
              <a:rPr lang="en-US" sz="2400" dirty="0">
                <a:ea typeface="+mn-lt"/>
                <a:cs typeface="+mn-lt"/>
              </a:rPr>
              <a:t> important de </a:t>
            </a:r>
            <a:r>
              <a:rPr lang="en-US" sz="2400" dirty="0" err="1">
                <a:ea typeface="+mn-lt"/>
                <a:cs typeface="+mn-lt"/>
              </a:rPr>
              <a:t>devenir</a:t>
            </a:r>
            <a:r>
              <a:rPr lang="en-US" sz="2400" dirty="0">
                <a:ea typeface="+mn-lt"/>
                <a:cs typeface="+mn-lt"/>
              </a:rPr>
              <a:t> « Affirming ».</a:t>
            </a:r>
            <a:endParaRPr lang="en-US" sz="2400" dirty="0"/>
          </a:p>
          <a:p>
            <a:pPr marL="0" indent="0">
              <a:buNone/>
            </a:pPr>
            <a:endParaRPr lang="en-US" sz="2400" dirty="0"/>
          </a:p>
        </p:txBody>
      </p:sp>
      <p:sp>
        <p:nvSpPr>
          <p:cNvPr id="8" name="Footer Placeholder 7">
            <a:extLst>
              <a:ext uri="{FF2B5EF4-FFF2-40B4-BE49-F238E27FC236}">
                <a16:creationId xmlns:a16="http://schemas.microsoft.com/office/drawing/2014/main" id="{0C31799E-1C90-4047-AB65-AC07AB87BDD6}"/>
              </a:ext>
            </a:extLst>
          </p:cNvPr>
          <p:cNvSpPr>
            <a:spLocks noGrp="1"/>
          </p:cNvSpPr>
          <p:nvPr>
            <p:ph type="ftr" sz="quarter" idx="11"/>
          </p:nvPr>
        </p:nvSpPr>
        <p:spPr/>
        <p:txBody>
          <a:bodyPr/>
          <a:lstStyle/>
          <a:p>
            <a:r>
              <a:rPr lang="en-US"/>
              <a:t>
              </a:t>
            </a:r>
            <a:endParaRPr lang="en-US" dirty="0"/>
          </a:p>
        </p:txBody>
      </p:sp>
      <p:sp>
        <p:nvSpPr>
          <p:cNvPr id="9" name="Slide Number Placeholder 8">
            <a:extLst>
              <a:ext uri="{FF2B5EF4-FFF2-40B4-BE49-F238E27FC236}">
                <a16:creationId xmlns:a16="http://schemas.microsoft.com/office/drawing/2014/main" id="{0D03E675-586A-482F-B104-61BF2D9B3C78}"/>
              </a:ext>
            </a:extLst>
          </p:cNvPr>
          <p:cNvSpPr>
            <a:spLocks noGrp="1"/>
          </p:cNvSpPr>
          <p:nvPr>
            <p:ph type="sldNum" sz="quarter" idx="12"/>
          </p:nvPr>
        </p:nvSpPr>
        <p:spPr/>
        <p:txBody>
          <a:bodyPr/>
          <a:lstStyle/>
          <a:p>
            <a:fld id="{70C12960-6E85-460F-B6E3-5B82CB31AF3D}" type="slidenum">
              <a:rPr lang="en-US" smtClean="0"/>
              <a:t>4</a:t>
            </a:fld>
            <a:endParaRPr lang="en-US" dirty="0"/>
          </a:p>
        </p:txBody>
      </p:sp>
    </p:spTree>
    <p:extLst>
      <p:ext uri="{BB962C8B-B14F-4D97-AF65-F5344CB8AC3E}">
        <p14:creationId xmlns:p14="http://schemas.microsoft.com/office/powerpoint/2010/main" val="3229144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E5923-F2CD-2F86-5D8D-66A4498809D7}"/>
              </a:ext>
            </a:extLst>
          </p:cNvPr>
          <p:cNvSpPr>
            <a:spLocks noGrp="1"/>
          </p:cNvSpPr>
          <p:nvPr>
            <p:ph type="title"/>
          </p:nvPr>
        </p:nvSpPr>
        <p:spPr>
          <a:xfrm>
            <a:off x="914400" y="914401"/>
            <a:ext cx="10363200" cy="1689595"/>
          </a:xfrm>
        </p:spPr>
        <p:txBody>
          <a:bodyPr/>
          <a:lstStyle/>
          <a:p>
            <a:r>
              <a:rPr lang="en-US" dirty="0"/>
              <a:t>Bronwen Harman</a:t>
            </a:r>
          </a:p>
        </p:txBody>
      </p:sp>
      <p:sp>
        <p:nvSpPr>
          <p:cNvPr id="3" name="Content Placeholder 2">
            <a:extLst>
              <a:ext uri="{FF2B5EF4-FFF2-40B4-BE49-F238E27FC236}">
                <a16:creationId xmlns:a16="http://schemas.microsoft.com/office/drawing/2014/main" id="{43B7C999-A982-5D32-A856-7D82443FB398}"/>
              </a:ext>
            </a:extLst>
          </p:cNvPr>
          <p:cNvSpPr>
            <a:spLocks noGrp="1"/>
          </p:cNvSpPr>
          <p:nvPr>
            <p:ph sz="half" idx="1"/>
          </p:nvPr>
        </p:nvSpPr>
        <p:spPr>
          <a:xfrm>
            <a:off x="914400" y="1640541"/>
            <a:ext cx="5105400" cy="4419465"/>
          </a:xfrm>
        </p:spPr>
        <p:txBody>
          <a:bodyPr vert="horz" lIns="91440" tIns="45720" rIns="91440" bIns="45720" rtlCol="0" anchor="t">
            <a:normAutofit/>
          </a:bodyPr>
          <a:lstStyle/>
          <a:p>
            <a:pPr marL="0" indent="0">
              <a:buNone/>
            </a:pPr>
            <a:r>
              <a:rPr lang="en-US" sz="2100" dirty="0"/>
              <a:t>Bronwen </a:t>
            </a:r>
            <a:r>
              <a:rPr lang="en-US" sz="2100" dirty="0" err="1"/>
              <a:t>est</a:t>
            </a:r>
            <a:r>
              <a:rPr lang="en-US" sz="2100" dirty="0"/>
              <a:t> </a:t>
            </a:r>
            <a:r>
              <a:rPr lang="en-US" sz="2100" dirty="0" err="1"/>
              <a:t>membre</a:t>
            </a:r>
            <a:r>
              <a:rPr lang="en-US" sz="2100" dirty="0"/>
              <a:t> de longue date de </a:t>
            </a:r>
            <a:r>
              <a:rPr lang="en-US" sz="2100" dirty="0" err="1"/>
              <a:t>l'Église</a:t>
            </a:r>
            <a:r>
              <a:rPr lang="en-US" sz="2100" dirty="0"/>
              <a:t> </a:t>
            </a:r>
            <a:r>
              <a:rPr lang="en-US" sz="2100" dirty="0" err="1"/>
              <a:t>unie</a:t>
            </a:r>
            <a:r>
              <a:rPr lang="en-US" sz="2100" dirty="0"/>
              <a:t> du Canada et </a:t>
            </a:r>
            <a:r>
              <a:rPr lang="en-US" sz="2100" dirty="0" err="1"/>
              <a:t>siège</a:t>
            </a:r>
            <a:r>
              <a:rPr lang="en-US" sz="2100" dirty="0"/>
              <a:t> </a:t>
            </a:r>
            <a:r>
              <a:rPr lang="en-US" sz="2100" dirty="0" err="1"/>
              <a:t>depuis</a:t>
            </a:r>
            <a:r>
              <a:rPr lang="en-US" sz="2100" dirty="0"/>
              <a:t> plus de 40 </a:t>
            </a:r>
            <a:r>
              <a:rPr lang="en-US" sz="2100" dirty="0" err="1"/>
              <a:t>ans</a:t>
            </a:r>
            <a:r>
              <a:rPr lang="en-US" sz="2100" dirty="0"/>
              <a:t> à des </a:t>
            </a:r>
            <a:r>
              <a:rPr lang="en-US" sz="2100" dirty="0" err="1"/>
              <a:t>comités</a:t>
            </a:r>
            <a:r>
              <a:rPr lang="en-US" sz="2100" dirty="0"/>
              <a:t> du </a:t>
            </a:r>
            <a:r>
              <a:rPr lang="en-US" sz="2100" dirty="0" err="1"/>
              <a:t>presbytère</a:t>
            </a:r>
            <a:r>
              <a:rPr lang="en-US" sz="2100" dirty="0"/>
              <a:t>, de la </a:t>
            </a:r>
            <a:r>
              <a:rPr lang="en-US" sz="2100" dirty="0" err="1"/>
              <a:t>conférence</a:t>
            </a:r>
            <a:r>
              <a:rPr lang="en-US" sz="2100" dirty="0"/>
              <a:t>, et du conseil </a:t>
            </a:r>
            <a:r>
              <a:rPr lang="en-US" sz="2100" dirty="0" err="1"/>
              <a:t>régional</a:t>
            </a:r>
            <a:r>
              <a:rPr lang="en-US" sz="2100" dirty="0"/>
              <a:t> à Montréal et dans </a:t>
            </a:r>
            <a:r>
              <a:rPr lang="en-US" sz="2100" dirty="0" err="1"/>
              <a:t>l'est</a:t>
            </a:r>
            <a:r>
              <a:rPr lang="en-US" sz="2100" dirty="0"/>
              <a:t> de </a:t>
            </a:r>
            <a:r>
              <a:rPr lang="en-US" sz="2100" dirty="0" err="1"/>
              <a:t>l'Ontario</a:t>
            </a:r>
            <a:r>
              <a:rPr lang="en-US" sz="2100" dirty="0"/>
              <a:t>. Elle a </a:t>
            </a:r>
            <a:r>
              <a:rPr lang="en-US" sz="2100" dirty="0" err="1"/>
              <a:t>participé</a:t>
            </a:r>
            <a:r>
              <a:rPr lang="en-US" sz="2100" dirty="0"/>
              <a:t> </a:t>
            </a:r>
            <a:r>
              <a:rPr lang="en-US" sz="2100" dirty="0" err="1"/>
              <a:t>dès</a:t>
            </a:r>
            <a:r>
              <a:rPr lang="en-US" sz="2100" dirty="0"/>
              <a:t> le début au processus </a:t>
            </a:r>
            <a:r>
              <a:rPr lang="en-US" sz="2100" dirty="0" err="1"/>
              <a:t>d'affirmation</a:t>
            </a:r>
            <a:r>
              <a:rPr lang="en-US" sz="2100" dirty="0"/>
              <a:t> du Conseil </a:t>
            </a:r>
            <a:r>
              <a:rPr lang="en-US" sz="2100" dirty="0" err="1"/>
              <a:t>régional</a:t>
            </a:r>
            <a:r>
              <a:rPr lang="en-US" sz="2100" dirty="0"/>
              <a:t> de </a:t>
            </a:r>
            <a:r>
              <a:rPr lang="en-US" sz="2100" dirty="0" err="1"/>
              <a:t>l'Outaouais</a:t>
            </a:r>
            <a:r>
              <a:rPr lang="en-US" sz="2100" dirty="0"/>
              <a:t> de l'Est de </a:t>
            </a:r>
            <a:r>
              <a:rPr lang="en-US" sz="2100" dirty="0" err="1"/>
              <a:t>l'Ontario</a:t>
            </a:r>
            <a:r>
              <a:rPr lang="en-US" sz="2100" dirty="0"/>
              <a:t> et </a:t>
            </a:r>
            <a:r>
              <a:rPr lang="en-US" sz="2100" dirty="0" err="1"/>
              <a:t>est</a:t>
            </a:r>
            <a:r>
              <a:rPr lang="en-US" sz="2100" dirty="0"/>
              <a:t> </a:t>
            </a:r>
            <a:r>
              <a:rPr lang="en-US" sz="2100" dirty="0" err="1"/>
              <a:t>ici</a:t>
            </a:r>
            <a:r>
              <a:rPr lang="en-US" sz="2100" dirty="0"/>
              <a:t> </a:t>
            </a:r>
            <a:r>
              <a:rPr lang="en-US" sz="2100" dirty="0" err="1"/>
              <a:t>aujourd'hui</a:t>
            </a:r>
            <a:r>
              <a:rPr lang="en-US" sz="2100" dirty="0"/>
              <a:t> pour nous </a:t>
            </a:r>
            <a:r>
              <a:rPr lang="en-US" sz="2100" dirty="0" err="1"/>
              <a:t>parler</a:t>
            </a:r>
            <a:r>
              <a:rPr lang="en-US" sz="2100" dirty="0"/>
              <a:t> de </a:t>
            </a:r>
            <a:r>
              <a:rPr lang="en-US" sz="2100" dirty="0" err="1"/>
              <a:t>ce</a:t>
            </a:r>
            <a:r>
              <a:rPr lang="en-US" sz="2100" dirty="0"/>
              <a:t> que </a:t>
            </a:r>
            <a:r>
              <a:rPr lang="en-US" sz="2100" dirty="0" err="1"/>
              <a:t>cela</a:t>
            </a:r>
            <a:r>
              <a:rPr lang="en-US" sz="2100" dirty="0"/>
              <a:t> </a:t>
            </a:r>
            <a:r>
              <a:rPr lang="en-US" sz="2100" dirty="0" err="1"/>
              <a:t>signifie</a:t>
            </a:r>
            <a:r>
              <a:rPr lang="en-US" sz="2100" dirty="0"/>
              <a:t> pour </a:t>
            </a:r>
            <a:r>
              <a:rPr lang="en-US" sz="2100" dirty="0" err="1"/>
              <a:t>notre</a:t>
            </a:r>
            <a:r>
              <a:rPr lang="en-US" sz="2100" dirty="0"/>
              <a:t> </a:t>
            </a:r>
            <a:r>
              <a:rPr lang="en-US" sz="2100" dirty="0" err="1"/>
              <a:t>région</a:t>
            </a:r>
            <a:r>
              <a:rPr lang="en-US" sz="2100" dirty="0"/>
              <a:t> de </a:t>
            </a:r>
            <a:r>
              <a:rPr lang="en-US" sz="2100" dirty="0" err="1"/>
              <a:t>devenir</a:t>
            </a:r>
            <a:r>
              <a:rPr lang="en-US" sz="2100" dirty="0"/>
              <a:t> affirmative.</a:t>
            </a:r>
          </a:p>
        </p:txBody>
      </p:sp>
      <p:sp>
        <p:nvSpPr>
          <p:cNvPr id="4" name="Content Placeholder 3">
            <a:extLst>
              <a:ext uri="{FF2B5EF4-FFF2-40B4-BE49-F238E27FC236}">
                <a16:creationId xmlns:a16="http://schemas.microsoft.com/office/drawing/2014/main" id="{913E8231-5E3A-34E3-BB74-E62C3FC10A1C}"/>
              </a:ext>
            </a:extLst>
          </p:cNvPr>
          <p:cNvSpPr>
            <a:spLocks noGrp="1"/>
          </p:cNvSpPr>
          <p:nvPr>
            <p:ph sz="half" idx="2"/>
          </p:nvPr>
        </p:nvSpPr>
        <p:spPr>
          <a:xfrm>
            <a:off x="6172200" y="1640541"/>
            <a:ext cx="5105400" cy="4419465"/>
          </a:xfrm>
        </p:spPr>
        <p:txBody>
          <a:bodyPr vert="horz" lIns="91440" tIns="45720" rIns="91440" bIns="45720" rtlCol="0" anchor="t">
            <a:normAutofit/>
          </a:bodyPr>
          <a:lstStyle/>
          <a:p>
            <a:pPr marL="0" indent="0">
              <a:buNone/>
            </a:pPr>
            <a:r>
              <a:rPr lang="en-US" sz="2100" dirty="0">
                <a:ea typeface="+mn-lt"/>
                <a:cs typeface="+mn-lt"/>
              </a:rPr>
              <a:t>Bronwen is a long-time member of the United Church of Canada, and has been serving on Presbytery, Conference, and Regional Council committees in Montreal and Eastern Ontario for more than 40 years. She was involved in the Eastern Ontario </a:t>
            </a:r>
            <a:r>
              <a:rPr lang="en-US" sz="2100" dirty="0" err="1">
                <a:ea typeface="+mn-lt"/>
                <a:cs typeface="+mn-lt"/>
              </a:rPr>
              <a:t>Outauais</a:t>
            </a:r>
            <a:r>
              <a:rPr lang="en-US" sz="2100" dirty="0">
                <a:ea typeface="+mn-lt"/>
                <a:cs typeface="+mn-lt"/>
              </a:rPr>
              <a:t> Regional Council </a:t>
            </a:r>
            <a:r>
              <a:rPr lang="en-US" sz="2100" dirty="0" err="1">
                <a:ea typeface="+mn-lt"/>
                <a:cs typeface="+mn-lt"/>
              </a:rPr>
              <a:t>Affirning</a:t>
            </a:r>
            <a:r>
              <a:rPr lang="en-US" sz="2100" dirty="0">
                <a:ea typeface="+mn-lt"/>
                <a:cs typeface="+mn-lt"/>
              </a:rPr>
              <a:t> Process from the beginning, and is here today to talk to us about what it means for our Region to become Affirming.</a:t>
            </a:r>
          </a:p>
        </p:txBody>
      </p:sp>
      <p:sp>
        <p:nvSpPr>
          <p:cNvPr id="6" name="Footer Placeholder 5">
            <a:extLst>
              <a:ext uri="{FF2B5EF4-FFF2-40B4-BE49-F238E27FC236}">
                <a16:creationId xmlns:a16="http://schemas.microsoft.com/office/drawing/2014/main" id="{C71A2CE7-507E-CE1A-B064-B032D734EBEB}"/>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08DFD273-0573-BB9A-6834-97C19FDA334F}"/>
              </a:ext>
            </a:extLst>
          </p:cNvPr>
          <p:cNvSpPr>
            <a:spLocks noGrp="1"/>
          </p:cNvSpPr>
          <p:nvPr>
            <p:ph type="sldNum" sz="quarter" idx="12"/>
          </p:nvPr>
        </p:nvSpPr>
        <p:spPr/>
        <p:txBody>
          <a:bodyPr/>
          <a:lstStyle/>
          <a:p>
            <a:fld id="{70C12960-6E85-460F-B6E3-5B82CB31AF3D}" type="slidenum">
              <a:rPr lang="en-US" dirty="0"/>
              <a:t>5</a:t>
            </a:fld>
            <a:endParaRPr lang="en-US" dirty="0"/>
          </a:p>
        </p:txBody>
      </p:sp>
    </p:spTree>
    <p:extLst>
      <p:ext uri="{BB962C8B-B14F-4D97-AF65-F5344CB8AC3E}">
        <p14:creationId xmlns:p14="http://schemas.microsoft.com/office/powerpoint/2010/main" val="1607707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7BA69-D1D8-70BA-0E63-C670D5E4D854}"/>
              </a:ext>
            </a:extLst>
          </p:cNvPr>
          <p:cNvSpPr>
            <a:spLocks noGrp="1"/>
          </p:cNvSpPr>
          <p:nvPr>
            <p:ph type="title"/>
          </p:nvPr>
        </p:nvSpPr>
        <p:spPr/>
        <p:txBody>
          <a:bodyPr>
            <a:normAutofit fontScale="90000"/>
          </a:bodyPr>
          <a:lstStyle/>
          <a:p>
            <a:r>
              <a:rPr lang="en-US" dirty="0"/>
              <a:t>Affirm – Conversation with / avec Bronwen 				Harman </a:t>
            </a:r>
          </a:p>
        </p:txBody>
      </p:sp>
      <p:sp>
        <p:nvSpPr>
          <p:cNvPr id="3" name="Content Placeholder 2">
            <a:extLst>
              <a:ext uri="{FF2B5EF4-FFF2-40B4-BE49-F238E27FC236}">
                <a16:creationId xmlns:a16="http://schemas.microsoft.com/office/drawing/2014/main" id="{668E2967-D413-F08E-DDC4-5A29BC4B54AE}"/>
              </a:ext>
            </a:extLst>
          </p:cNvPr>
          <p:cNvSpPr>
            <a:spLocks noGrp="1"/>
          </p:cNvSpPr>
          <p:nvPr>
            <p:ph sz="half" idx="1"/>
          </p:nvPr>
        </p:nvSpPr>
        <p:spPr/>
        <p:txBody>
          <a:bodyPr vert="horz" lIns="91440" tIns="45720" rIns="91440" bIns="45720" rtlCol="0" anchor="t">
            <a:normAutofit/>
          </a:bodyPr>
          <a:lstStyle/>
          <a:p>
            <a:pPr marL="0" indent="0">
              <a:buNone/>
            </a:pPr>
            <a:r>
              <a:rPr lang="en-US" sz="3000" dirty="0">
                <a:ea typeface="+mn-lt"/>
                <a:cs typeface="+mn-lt"/>
              </a:rPr>
              <a:t>1. Why did you get involved, on a Regional Council level, with the Affirm process? </a:t>
            </a:r>
            <a:endParaRPr lang="en-US" sz="3000" dirty="0"/>
          </a:p>
        </p:txBody>
      </p:sp>
      <p:sp>
        <p:nvSpPr>
          <p:cNvPr id="4" name="Content Placeholder 3">
            <a:extLst>
              <a:ext uri="{FF2B5EF4-FFF2-40B4-BE49-F238E27FC236}">
                <a16:creationId xmlns:a16="http://schemas.microsoft.com/office/drawing/2014/main" id="{4AAE2CA2-7085-A94D-4CE6-70B49E11199A}"/>
              </a:ext>
            </a:extLst>
          </p:cNvPr>
          <p:cNvSpPr>
            <a:spLocks noGrp="1"/>
          </p:cNvSpPr>
          <p:nvPr>
            <p:ph sz="half" idx="2"/>
          </p:nvPr>
        </p:nvSpPr>
        <p:spPr/>
        <p:txBody>
          <a:bodyPr vert="horz" lIns="91440" tIns="45720" rIns="91440" bIns="45720" rtlCol="0" anchor="t">
            <a:noAutofit/>
          </a:bodyPr>
          <a:lstStyle/>
          <a:p>
            <a:pPr>
              <a:buNone/>
            </a:pPr>
            <a:r>
              <a:rPr lang="en-US" sz="3000" dirty="0">
                <a:ea typeface="+mn-lt"/>
                <a:cs typeface="+mn-lt"/>
              </a:rPr>
              <a:t>1. </a:t>
            </a:r>
            <a:r>
              <a:rPr lang="en-US" sz="3000" dirty="0" err="1">
                <a:ea typeface="+mn-lt"/>
                <a:cs typeface="+mn-lt"/>
              </a:rPr>
              <a:t>Pourquoi</a:t>
            </a:r>
            <a:r>
              <a:rPr lang="en-US" sz="3000" dirty="0">
                <a:ea typeface="+mn-lt"/>
                <a:cs typeface="+mn-lt"/>
              </a:rPr>
              <a:t> </a:t>
            </a:r>
            <a:r>
              <a:rPr lang="en-US" sz="3000" dirty="0" err="1">
                <a:ea typeface="+mn-lt"/>
                <a:cs typeface="+mn-lt"/>
              </a:rPr>
              <a:t>vous</a:t>
            </a:r>
            <a:r>
              <a:rPr lang="en-US" sz="3000" dirty="0">
                <a:ea typeface="+mn-lt"/>
                <a:cs typeface="+mn-lt"/>
              </a:rPr>
              <a:t> </a:t>
            </a:r>
            <a:r>
              <a:rPr lang="en-US" sz="3000" dirty="0" err="1">
                <a:ea typeface="+mn-lt"/>
                <a:cs typeface="+mn-lt"/>
              </a:rPr>
              <a:t>êtes-vous</a:t>
            </a:r>
            <a:r>
              <a:rPr lang="en-US" sz="3000" dirty="0">
                <a:ea typeface="+mn-lt"/>
                <a:cs typeface="+mn-lt"/>
              </a:rPr>
              <a:t> </a:t>
            </a:r>
            <a:r>
              <a:rPr lang="en-US" sz="3000" dirty="0" err="1">
                <a:ea typeface="+mn-lt"/>
                <a:cs typeface="+mn-lt"/>
              </a:rPr>
              <a:t>impliqué</a:t>
            </a:r>
            <a:r>
              <a:rPr lang="en-US" sz="3000" dirty="0">
                <a:ea typeface="+mn-lt"/>
                <a:cs typeface="+mn-lt"/>
              </a:rPr>
              <a:t>, au </a:t>
            </a:r>
            <a:r>
              <a:rPr lang="en-US" sz="3000" dirty="0" err="1">
                <a:ea typeface="+mn-lt"/>
                <a:cs typeface="+mn-lt"/>
              </a:rPr>
              <a:t>niveau</a:t>
            </a:r>
            <a:r>
              <a:rPr lang="en-US" sz="3000" dirty="0">
                <a:ea typeface="+mn-lt"/>
                <a:cs typeface="+mn-lt"/>
              </a:rPr>
              <a:t> du Conseil </a:t>
            </a:r>
            <a:r>
              <a:rPr lang="en-US" sz="3000" dirty="0" err="1">
                <a:ea typeface="+mn-lt"/>
                <a:cs typeface="+mn-lt"/>
              </a:rPr>
              <a:t>régional</a:t>
            </a:r>
            <a:r>
              <a:rPr lang="en-US" sz="3000" dirty="0">
                <a:ea typeface="+mn-lt"/>
                <a:cs typeface="+mn-lt"/>
              </a:rPr>
              <a:t>, dans le processus Affirm ? </a:t>
            </a:r>
            <a:endParaRPr lang="en-US" sz="3000" dirty="0"/>
          </a:p>
        </p:txBody>
      </p:sp>
      <p:sp>
        <p:nvSpPr>
          <p:cNvPr id="6" name="Footer Placeholder 5">
            <a:extLst>
              <a:ext uri="{FF2B5EF4-FFF2-40B4-BE49-F238E27FC236}">
                <a16:creationId xmlns:a16="http://schemas.microsoft.com/office/drawing/2014/main" id="{862286AD-FB92-3D99-64B5-417F22965BB9}"/>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4BA346CE-774A-C3A8-2872-2C3C16FA5860}"/>
              </a:ext>
            </a:extLst>
          </p:cNvPr>
          <p:cNvSpPr>
            <a:spLocks noGrp="1"/>
          </p:cNvSpPr>
          <p:nvPr>
            <p:ph type="sldNum" sz="quarter" idx="12"/>
          </p:nvPr>
        </p:nvSpPr>
        <p:spPr/>
        <p:txBody>
          <a:bodyPr/>
          <a:lstStyle/>
          <a:p>
            <a:fld id="{70C12960-6E85-460F-B6E3-5B82CB31AF3D}" type="slidenum">
              <a:rPr lang="en-US" dirty="0"/>
              <a:t>6</a:t>
            </a:fld>
            <a:endParaRPr lang="en-US" dirty="0"/>
          </a:p>
        </p:txBody>
      </p:sp>
    </p:spTree>
    <p:extLst>
      <p:ext uri="{BB962C8B-B14F-4D97-AF65-F5344CB8AC3E}">
        <p14:creationId xmlns:p14="http://schemas.microsoft.com/office/powerpoint/2010/main" val="3877967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7F33-BF37-4D65-B663-A7E4E7F83323}"/>
              </a:ext>
            </a:extLst>
          </p:cNvPr>
          <p:cNvSpPr>
            <a:spLocks noGrp="1"/>
          </p:cNvSpPr>
          <p:nvPr>
            <p:ph type="title"/>
          </p:nvPr>
        </p:nvSpPr>
        <p:spPr/>
        <p:txBody>
          <a:bodyPr>
            <a:normAutofit fontScale="90000"/>
          </a:bodyPr>
          <a:lstStyle/>
          <a:p>
            <a:r>
              <a:rPr lang="en-US" dirty="0"/>
              <a:t>Affirm – Conversation with / avec Bronwen 				Harman </a:t>
            </a:r>
          </a:p>
        </p:txBody>
      </p:sp>
      <p:sp>
        <p:nvSpPr>
          <p:cNvPr id="3" name="Content Placeholder 2">
            <a:extLst>
              <a:ext uri="{FF2B5EF4-FFF2-40B4-BE49-F238E27FC236}">
                <a16:creationId xmlns:a16="http://schemas.microsoft.com/office/drawing/2014/main" id="{BA6DF3E0-8A72-4E7D-BAF4-1B777D03DC98}"/>
              </a:ext>
            </a:extLst>
          </p:cNvPr>
          <p:cNvSpPr>
            <a:spLocks noGrp="1"/>
          </p:cNvSpPr>
          <p:nvPr>
            <p:ph sz="half" idx="1"/>
          </p:nvPr>
        </p:nvSpPr>
        <p:spPr/>
        <p:txBody>
          <a:bodyPr>
            <a:normAutofit/>
          </a:bodyPr>
          <a:lstStyle/>
          <a:p>
            <a:pPr marL="0" indent="0">
              <a:buNone/>
            </a:pPr>
            <a:r>
              <a:rPr lang="en-US" sz="3000" dirty="0">
                <a:ea typeface="+mn-lt"/>
                <a:cs typeface="+mn-lt"/>
              </a:rPr>
              <a:t>2. We're already welcoming and everybody knows it, why do we need to be an Affirming Regional Council?</a:t>
            </a:r>
            <a:endParaRPr lang="en-US" sz="3000" dirty="0"/>
          </a:p>
          <a:p>
            <a:pPr marL="0" indent="0">
              <a:buNone/>
            </a:pPr>
            <a:endParaRPr lang="en-US" sz="3000" dirty="0"/>
          </a:p>
        </p:txBody>
      </p:sp>
      <p:sp>
        <p:nvSpPr>
          <p:cNvPr id="4" name="Content Placeholder 3">
            <a:extLst>
              <a:ext uri="{FF2B5EF4-FFF2-40B4-BE49-F238E27FC236}">
                <a16:creationId xmlns:a16="http://schemas.microsoft.com/office/drawing/2014/main" id="{09EBF9B8-B6E8-4C0F-8E02-AD47CD9696E7}"/>
              </a:ext>
            </a:extLst>
          </p:cNvPr>
          <p:cNvSpPr>
            <a:spLocks noGrp="1"/>
          </p:cNvSpPr>
          <p:nvPr>
            <p:ph sz="half" idx="2"/>
          </p:nvPr>
        </p:nvSpPr>
        <p:spPr/>
        <p:txBody>
          <a:bodyPr>
            <a:normAutofit/>
          </a:bodyPr>
          <a:lstStyle/>
          <a:p>
            <a:pPr marL="0" indent="0">
              <a:buNone/>
            </a:pPr>
            <a:r>
              <a:rPr lang="en-US" sz="3000" dirty="0">
                <a:ea typeface="+mn-lt"/>
                <a:cs typeface="+mn-lt"/>
              </a:rPr>
              <a:t>2. Nous </a:t>
            </a:r>
            <a:r>
              <a:rPr lang="en-US" sz="3000" dirty="0" err="1">
                <a:ea typeface="+mn-lt"/>
                <a:cs typeface="+mn-lt"/>
              </a:rPr>
              <a:t>sommes</a:t>
            </a:r>
            <a:r>
              <a:rPr lang="en-US" sz="3000" dirty="0">
                <a:ea typeface="+mn-lt"/>
                <a:cs typeface="+mn-lt"/>
              </a:rPr>
              <a:t> déjà </a:t>
            </a:r>
            <a:r>
              <a:rPr lang="en-US" sz="3000" dirty="0" err="1">
                <a:ea typeface="+mn-lt"/>
                <a:cs typeface="+mn-lt"/>
              </a:rPr>
              <a:t>accueillants</a:t>
            </a:r>
            <a:r>
              <a:rPr lang="en-US" sz="3000" dirty="0">
                <a:ea typeface="+mn-lt"/>
                <a:cs typeface="+mn-lt"/>
              </a:rPr>
              <a:t> et tout le monde le </a:t>
            </a:r>
            <a:r>
              <a:rPr lang="en-US" sz="3000" dirty="0" err="1">
                <a:ea typeface="+mn-lt"/>
                <a:cs typeface="+mn-lt"/>
              </a:rPr>
              <a:t>sait</a:t>
            </a:r>
            <a:r>
              <a:rPr lang="en-US" sz="3000" dirty="0">
                <a:ea typeface="+mn-lt"/>
                <a:cs typeface="+mn-lt"/>
              </a:rPr>
              <a:t>, </a:t>
            </a:r>
            <a:r>
              <a:rPr lang="en-US" sz="3000" dirty="0" err="1">
                <a:ea typeface="+mn-lt"/>
                <a:cs typeface="+mn-lt"/>
              </a:rPr>
              <a:t>pourquoi</a:t>
            </a:r>
            <a:r>
              <a:rPr lang="en-US" sz="3000" dirty="0">
                <a:ea typeface="+mn-lt"/>
                <a:cs typeface="+mn-lt"/>
              </a:rPr>
              <a:t> </a:t>
            </a:r>
            <a:r>
              <a:rPr lang="en-US" sz="3000" dirty="0" err="1">
                <a:ea typeface="+mn-lt"/>
                <a:cs typeface="+mn-lt"/>
              </a:rPr>
              <a:t>avons</a:t>
            </a:r>
            <a:r>
              <a:rPr lang="en-US" sz="3000" dirty="0">
                <a:ea typeface="+mn-lt"/>
                <a:cs typeface="+mn-lt"/>
              </a:rPr>
              <a:t>-nous </a:t>
            </a:r>
            <a:r>
              <a:rPr lang="en-US" sz="3000" dirty="0" err="1">
                <a:ea typeface="+mn-lt"/>
                <a:cs typeface="+mn-lt"/>
              </a:rPr>
              <a:t>besoin</a:t>
            </a:r>
            <a:r>
              <a:rPr lang="en-US" sz="3000" dirty="0">
                <a:ea typeface="+mn-lt"/>
                <a:cs typeface="+mn-lt"/>
              </a:rPr>
              <a:t> d'être un Conseil </a:t>
            </a:r>
            <a:r>
              <a:rPr lang="en-US" sz="3000" dirty="0" err="1">
                <a:ea typeface="+mn-lt"/>
                <a:cs typeface="+mn-lt"/>
              </a:rPr>
              <a:t>régional</a:t>
            </a:r>
            <a:r>
              <a:rPr lang="en-US" sz="3000" dirty="0">
                <a:ea typeface="+mn-lt"/>
                <a:cs typeface="+mn-lt"/>
              </a:rPr>
              <a:t> Affirm ?</a:t>
            </a:r>
            <a:endParaRPr lang="en-US" sz="3000" dirty="0"/>
          </a:p>
          <a:p>
            <a:pPr marL="0" indent="0">
              <a:buNone/>
            </a:pPr>
            <a:endParaRPr lang="en-US" sz="3000" dirty="0"/>
          </a:p>
        </p:txBody>
      </p:sp>
      <p:sp>
        <p:nvSpPr>
          <p:cNvPr id="5" name="Date Placeholder 4">
            <a:extLst>
              <a:ext uri="{FF2B5EF4-FFF2-40B4-BE49-F238E27FC236}">
                <a16:creationId xmlns:a16="http://schemas.microsoft.com/office/drawing/2014/main" id="{9D6BEBEC-5475-4A17-939F-08859F27AFCF}"/>
              </a:ext>
            </a:extLst>
          </p:cNvPr>
          <p:cNvSpPr>
            <a:spLocks noGrp="1"/>
          </p:cNvSpPr>
          <p:nvPr>
            <p:ph type="dt" sz="half" idx="10"/>
          </p:nvPr>
        </p:nvSpPr>
        <p:spPr/>
        <p:txBody>
          <a:bodyPr/>
          <a:lstStyle/>
          <a:p>
            <a:fld id="{A6C541E1-D7FA-4206-A04F-B139E729A8C6}" type="datetime1">
              <a:rPr lang="en-US" smtClean="0"/>
              <a:t>4/1/2025</a:t>
            </a:fld>
            <a:endParaRPr lang="en-US" dirty="0"/>
          </a:p>
        </p:txBody>
      </p:sp>
      <p:sp>
        <p:nvSpPr>
          <p:cNvPr id="6" name="Footer Placeholder 5">
            <a:extLst>
              <a:ext uri="{FF2B5EF4-FFF2-40B4-BE49-F238E27FC236}">
                <a16:creationId xmlns:a16="http://schemas.microsoft.com/office/drawing/2014/main" id="{EBBBE79A-076B-4BA0-9B37-9792A613A613}"/>
              </a:ext>
            </a:extLst>
          </p:cNvPr>
          <p:cNvSpPr>
            <a:spLocks noGrp="1"/>
          </p:cNvSpPr>
          <p:nvPr>
            <p:ph type="ftr" sz="quarter" idx="11"/>
          </p:nvPr>
        </p:nvSpPr>
        <p:spPr/>
        <p:txBody>
          <a:bodyPr/>
          <a:lstStyle/>
          <a:p>
            <a:r>
              <a:rPr lang="en-US"/>
              <a:t>
              </a:t>
            </a:r>
            <a:endParaRPr lang="en-US" dirty="0"/>
          </a:p>
        </p:txBody>
      </p:sp>
      <p:sp>
        <p:nvSpPr>
          <p:cNvPr id="7" name="Slide Number Placeholder 6">
            <a:extLst>
              <a:ext uri="{FF2B5EF4-FFF2-40B4-BE49-F238E27FC236}">
                <a16:creationId xmlns:a16="http://schemas.microsoft.com/office/drawing/2014/main" id="{C8901D9D-C1D1-4B6C-94E7-220B7CA1499A}"/>
              </a:ext>
            </a:extLst>
          </p:cNvPr>
          <p:cNvSpPr>
            <a:spLocks noGrp="1"/>
          </p:cNvSpPr>
          <p:nvPr>
            <p:ph type="sldNum" sz="quarter" idx="12"/>
          </p:nvPr>
        </p:nvSpPr>
        <p:spPr/>
        <p:txBody>
          <a:bodyPr/>
          <a:lstStyle/>
          <a:p>
            <a:fld id="{70C12960-6E85-460F-B6E3-5B82CB31AF3D}" type="slidenum">
              <a:rPr lang="en-US" smtClean="0"/>
              <a:t>7</a:t>
            </a:fld>
            <a:endParaRPr lang="en-US" dirty="0"/>
          </a:p>
        </p:txBody>
      </p:sp>
    </p:spTree>
    <p:extLst>
      <p:ext uri="{BB962C8B-B14F-4D97-AF65-F5344CB8AC3E}">
        <p14:creationId xmlns:p14="http://schemas.microsoft.com/office/powerpoint/2010/main" val="90067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05618-D65F-42E6-9ADF-469B29B926A5}"/>
              </a:ext>
            </a:extLst>
          </p:cNvPr>
          <p:cNvSpPr>
            <a:spLocks noGrp="1"/>
          </p:cNvSpPr>
          <p:nvPr>
            <p:ph type="title"/>
          </p:nvPr>
        </p:nvSpPr>
        <p:spPr/>
        <p:txBody>
          <a:bodyPr>
            <a:normAutofit fontScale="90000"/>
          </a:bodyPr>
          <a:lstStyle/>
          <a:p>
            <a:r>
              <a:rPr lang="en-US" dirty="0"/>
              <a:t>Affirm – Conversation with / avec Bronwen 				Harman </a:t>
            </a:r>
          </a:p>
        </p:txBody>
      </p:sp>
      <p:sp>
        <p:nvSpPr>
          <p:cNvPr id="3" name="Content Placeholder 2">
            <a:extLst>
              <a:ext uri="{FF2B5EF4-FFF2-40B4-BE49-F238E27FC236}">
                <a16:creationId xmlns:a16="http://schemas.microsoft.com/office/drawing/2014/main" id="{C45863E7-94AA-49FF-AFEB-9F38135374B3}"/>
              </a:ext>
            </a:extLst>
          </p:cNvPr>
          <p:cNvSpPr>
            <a:spLocks noGrp="1"/>
          </p:cNvSpPr>
          <p:nvPr>
            <p:ph sz="half" idx="1"/>
          </p:nvPr>
        </p:nvSpPr>
        <p:spPr/>
        <p:txBody>
          <a:bodyPr>
            <a:normAutofit/>
          </a:bodyPr>
          <a:lstStyle/>
          <a:p>
            <a:pPr marL="0" indent="0">
              <a:buNone/>
            </a:pPr>
            <a:r>
              <a:rPr lang="en-US" sz="3000" dirty="0">
                <a:ea typeface="+mn-lt"/>
                <a:cs typeface="+mn-lt"/>
              </a:rPr>
              <a:t>3. If my Regional Council is Affirming, what does that mean for my congregation? Does my church have to be Affirming now too?</a:t>
            </a:r>
            <a:endParaRPr lang="en-US" sz="3000" dirty="0"/>
          </a:p>
          <a:p>
            <a:pPr marL="0" indent="0">
              <a:buNone/>
            </a:pPr>
            <a:endParaRPr lang="en-US" sz="3000" dirty="0"/>
          </a:p>
        </p:txBody>
      </p:sp>
      <p:sp>
        <p:nvSpPr>
          <p:cNvPr id="4" name="Content Placeholder 3">
            <a:extLst>
              <a:ext uri="{FF2B5EF4-FFF2-40B4-BE49-F238E27FC236}">
                <a16:creationId xmlns:a16="http://schemas.microsoft.com/office/drawing/2014/main" id="{995BBF24-3E2C-4BDA-B384-D16F44BFA159}"/>
              </a:ext>
            </a:extLst>
          </p:cNvPr>
          <p:cNvSpPr>
            <a:spLocks noGrp="1"/>
          </p:cNvSpPr>
          <p:nvPr>
            <p:ph sz="half" idx="2"/>
          </p:nvPr>
        </p:nvSpPr>
        <p:spPr/>
        <p:txBody>
          <a:bodyPr>
            <a:noAutofit/>
          </a:bodyPr>
          <a:lstStyle/>
          <a:p>
            <a:pPr marL="0" indent="0">
              <a:buNone/>
            </a:pPr>
            <a:r>
              <a:rPr lang="en-US" sz="3000" dirty="0">
                <a:ea typeface="+mn-lt"/>
                <a:cs typeface="+mn-lt"/>
              </a:rPr>
              <a:t>3. Si </a:t>
            </a:r>
            <a:r>
              <a:rPr lang="en-US" sz="3000" dirty="0" err="1">
                <a:ea typeface="+mn-lt"/>
                <a:cs typeface="+mn-lt"/>
              </a:rPr>
              <a:t>mon</a:t>
            </a:r>
            <a:r>
              <a:rPr lang="en-US" sz="3000" dirty="0">
                <a:ea typeface="+mn-lt"/>
                <a:cs typeface="+mn-lt"/>
              </a:rPr>
              <a:t> Conseil </a:t>
            </a:r>
            <a:r>
              <a:rPr lang="en-US" sz="3000" dirty="0" err="1">
                <a:ea typeface="+mn-lt"/>
                <a:cs typeface="+mn-lt"/>
              </a:rPr>
              <a:t>régional</a:t>
            </a:r>
            <a:r>
              <a:rPr lang="en-US" sz="3000" dirty="0">
                <a:ea typeface="+mn-lt"/>
                <a:cs typeface="+mn-lt"/>
              </a:rPr>
              <a:t> </a:t>
            </a:r>
            <a:r>
              <a:rPr lang="en-US" sz="3000" dirty="0" err="1">
                <a:ea typeface="+mn-lt"/>
                <a:cs typeface="+mn-lt"/>
              </a:rPr>
              <a:t>est</a:t>
            </a:r>
            <a:r>
              <a:rPr lang="en-US" sz="3000" dirty="0">
                <a:ea typeface="+mn-lt"/>
                <a:cs typeface="+mn-lt"/>
              </a:rPr>
              <a:t> </a:t>
            </a:r>
            <a:r>
              <a:rPr lang="en-US" sz="3000" dirty="0" err="1">
                <a:ea typeface="+mn-lt"/>
                <a:cs typeface="+mn-lt"/>
              </a:rPr>
              <a:t>affirmatif</a:t>
            </a:r>
            <a:r>
              <a:rPr lang="en-US" sz="3000" dirty="0">
                <a:ea typeface="+mn-lt"/>
                <a:cs typeface="+mn-lt"/>
              </a:rPr>
              <a:t>, </a:t>
            </a:r>
            <a:r>
              <a:rPr lang="en-US" sz="3000" dirty="0" err="1">
                <a:ea typeface="+mn-lt"/>
                <a:cs typeface="+mn-lt"/>
              </a:rPr>
              <a:t>qu'est-ce</a:t>
            </a:r>
            <a:r>
              <a:rPr lang="en-US" sz="3000" dirty="0">
                <a:ea typeface="+mn-lt"/>
                <a:cs typeface="+mn-lt"/>
              </a:rPr>
              <a:t> que </a:t>
            </a:r>
            <a:r>
              <a:rPr lang="en-US" sz="3000" dirty="0" err="1">
                <a:ea typeface="+mn-lt"/>
                <a:cs typeface="+mn-lt"/>
              </a:rPr>
              <a:t>cela</a:t>
            </a:r>
            <a:r>
              <a:rPr lang="en-US" sz="3000" dirty="0">
                <a:ea typeface="+mn-lt"/>
                <a:cs typeface="+mn-lt"/>
              </a:rPr>
              <a:t> </a:t>
            </a:r>
            <a:r>
              <a:rPr lang="en-US" sz="3000" dirty="0" err="1">
                <a:ea typeface="+mn-lt"/>
                <a:cs typeface="+mn-lt"/>
              </a:rPr>
              <a:t>signifie</a:t>
            </a:r>
            <a:r>
              <a:rPr lang="en-US" sz="3000" dirty="0">
                <a:ea typeface="+mn-lt"/>
                <a:cs typeface="+mn-lt"/>
              </a:rPr>
              <a:t> pour ma </a:t>
            </a:r>
            <a:r>
              <a:rPr lang="en-US" sz="3000" dirty="0" err="1">
                <a:ea typeface="+mn-lt"/>
                <a:cs typeface="+mn-lt"/>
              </a:rPr>
              <a:t>congrégation</a:t>
            </a:r>
            <a:r>
              <a:rPr lang="en-US" sz="3000" dirty="0">
                <a:ea typeface="+mn-lt"/>
                <a:cs typeface="+mn-lt"/>
              </a:rPr>
              <a:t> ? Mon </a:t>
            </a:r>
            <a:r>
              <a:rPr lang="en-US" sz="3000" dirty="0" err="1">
                <a:ea typeface="+mn-lt"/>
                <a:cs typeface="+mn-lt"/>
              </a:rPr>
              <a:t>église</a:t>
            </a:r>
            <a:r>
              <a:rPr lang="en-US" sz="3000" dirty="0">
                <a:ea typeface="+mn-lt"/>
                <a:cs typeface="+mn-lt"/>
              </a:rPr>
              <a:t> doit-</a:t>
            </a:r>
            <a:r>
              <a:rPr lang="en-US" sz="3000" dirty="0" err="1">
                <a:ea typeface="+mn-lt"/>
                <a:cs typeface="+mn-lt"/>
              </a:rPr>
              <a:t>elle</a:t>
            </a:r>
            <a:r>
              <a:rPr lang="en-US" sz="3000" dirty="0">
                <a:ea typeface="+mn-lt"/>
                <a:cs typeface="+mn-lt"/>
              </a:rPr>
              <a:t> </a:t>
            </a:r>
            <a:r>
              <a:rPr lang="en-US" sz="3000" dirty="0" err="1">
                <a:ea typeface="+mn-lt"/>
                <a:cs typeface="+mn-lt"/>
              </a:rPr>
              <a:t>aussi</a:t>
            </a:r>
            <a:r>
              <a:rPr lang="en-US" sz="3000" dirty="0">
                <a:ea typeface="+mn-lt"/>
                <a:cs typeface="+mn-lt"/>
              </a:rPr>
              <a:t> </a:t>
            </a:r>
            <a:r>
              <a:rPr lang="en-US" sz="3000" dirty="0" err="1">
                <a:ea typeface="+mn-lt"/>
                <a:cs typeface="+mn-lt"/>
              </a:rPr>
              <a:t>être</a:t>
            </a:r>
            <a:r>
              <a:rPr lang="en-US" sz="3000" dirty="0">
                <a:ea typeface="+mn-lt"/>
                <a:cs typeface="+mn-lt"/>
              </a:rPr>
              <a:t> affirmative ?</a:t>
            </a:r>
            <a:endParaRPr lang="en-US" sz="3000" dirty="0"/>
          </a:p>
          <a:p>
            <a:pPr marL="0" indent="0">
              <a:buNone/>
            </a:pPr>
            <a:endParaRPr lang="en-US" sz="3000" dirty="0"/>
          </a:p>
        </p:txBody>
      </p:sp>
      <p:sp>
        <p:nvSpPr>
          <p:cNvPr id="5" name="Date Placeholder 4">
            <a:extLst>
              <a:ext uri="{FF2B5EF4-FFF2-40B4-BE49-F238E27FC236}">
                <a16:creationId xmlns:a16="http://schemas.microsoft.com/office/drawing/2014/main" id="{BF3CE4DA-72BB-4077-8205-8245311568E5}"/>
              </a:ext>
            </a:extLst>
          </p:cNvPr>
          <p:cNvSpPr>
            <a:spLocks noGrp="1"/>
          </p:cNvSpPr>
          <p:nvPr>
            <p:ph type="dt" sz="half" idx="10"/>
          </p:nvPr>
        </p:nvSpPr>
        <p:spPr/>
        <p:txBody>
          <a:bodyPr/>
          <a:lstStyle/>
          <a:p>
            <a:fld id="{BEA7E3FE-2E8B-41D5-A774-A1F6E0F39CE4}" type="datetime1">
              <a:rPr lang="en-US" smtClean="0"/>
              <a:t>4/1/2025</a:t>
            </a:fld>
            <a:endParaRPr lang="en-US" dirty="0"/>
          </a:p>
        </p:txBody>
      </p:sp>
      <p:sp>
        <p:nvSpPr>
          <p:cNvPr id="6" name="Footer Placeholder 5">
            <a:extLst>
              <a:ext uri="{FF2B5EF4-FFF2-40B4-BE49-F238E27FC236}">
                <a16:creationId xmlns:a16="http://schemas.microsoft.com/office/drawing/2014/main" id="{7F43F42A-2285-4E7F-BD5A-D5F6264EE8D7}"/>
              </a:ext>
            </a:extLst>
          </p:cNvPr>
          <p:cNvSpPr>
            <a:spLocks noGrp="1"/>
          </p:cNvSpPr>
          <p:nvPr>
            <p:ph type="ftr" sz="quarter" idx="11"/>
          </p:nvPr>
        </p:nvSpPr>
        <p:spPr/>
        <p:txBody>
          <a:bodyPr/>
          <a:lstStyle/>
          <a:p>
            <a:r>
              <a:rPr lang="en-US"/>
              <a:t>
              </a:t>
            </a:r>
            <a:endParaRPr lang="en-US" dirty="0"/>
          </a:p>
        </p:txBody>
      </p:sp>
      <p:sp>
        <p:nvSpPr>
          <p:cNvPr id="7" name="Slide Number Placeholder 6">
            <a:extLst>
              <a:ext uri="{FF2B5EF4-FFF2-40B4-BE49-F238E27FC236}">
                <a16:creationId xmlns:a16="http://schemas.microsoft.com/office/drawing/2014/main" id="{859B498F-7AA5-4D5C-A007-63CB271189AF}"/>
              </a:ext>
            </a:extLst>
          </p:cNvPr>
          <p:cNvSpPr>
            <a:spLocks noGrp="1"/>
          </p:cNvSpPr>
          <p:nvPr>
            <p:ph type="sldNum" sz="quarter" idx="12"/>
          </p:nvPr>
        </p:nvSpPr>
        <p:spPr/>
        <p:txBody>
          <a:bodyPr/>
          <a:lstStyle/>
          <a:p>
            <a:fld id="{70C12960-6E85-460F-B6E3-5B82CB31AF3D}" type="slidenum">
              <a:rPr lang="en-US" smtClean="0"/>
              <a:t>8</a:t>
            </a:fld>
            <a:endParaRPr lang="en-US" dirty="0"/>
          </a:p>
        </p:txBody>
      </p:sp>
    </p:spTree>
    <p:extLst>
      <p:ext uri="{BB962C8B-B14F-4D97-AF65-F5344CB8AC3E}">
        <p14:creationId xmlns:p14="http://schemas.microsoft.com/office/powerpoint/2010/main" val="4266037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9D50D-4602-1EF0-D856-A7547F770913}"/>
              </a:ext>
            </a:extLst>
          </p:cNvPr>
          <p:cNvSpPr>
            <a:spLocks noGrp="1"/>
          </p:cNvSpPr>
          <p:nvPr>
            <p:ph type="title"/>
          </p:nvPr>
        </p:nvSpPr>
        <p:spPr/>
        <p:txBody>
          <a:bodyPr>
            <a:normAutofit fontScale="90000"/>
          </a:bodyPr>
          <a:lstStyle/>
          <a:p>
            <a:r>
              <a:rPr lang="en-US" dirty="0"/>
              <a:t>Affirm – Want to know more? </a:t>
            </a:r>
            <a:br>
              <a:rPr lang="en-US" dirty="0">
                <a:ea typeface="+mj-lt"/>
                <a:cs typeface="+mj-lt"/>
              </a:rPr>
            </a:br>
            <a:r>
              <a:rPr lang="en-US" dirty="0">
                <a:ea typeface="+mj-lt"/>
                <a:cs typeface="+mj-lt"/>
              </a:rPr>
              <a:t>    </a:t>
            </a:r>
            <a:r>
              <a:rPr lang="en-US" dirty="0" err="1">
                <a:ea typeface="+mj-lt"/>
                <a:cs typeface="+mj-lt"/>
              </a:rPr>
              <a:t>Veulent</a:t>
            </a:r>
            <a:r>
              <a:rPr lang="en-US" dirty="0">
                <a:ea typeface="+mj-lt"/>
                <a:cs typeface="+mj-lt"/>
              </a:rPr>
              <a:t> </a:t>
            </a:r>
            <a:r>
              <a:rPr lang="en-US" dirty="0" err="1">
                <a:ea typeface="+mj-lt"/>
                <a:cs typeface="+mj-lt"/>
              </a:rPr>
              <a:t>en</a:t>
            </a:r>
            <a:r>
              <a:rPr lang="en-US" dirty="0">
                <a:ea typeface="+mj-lt"/>
                <a:cs typeface="+mj-lt"/>
              </a:rPr>
              <a:t> savoir plus ?</a:t>
            </a:r>
          </a:p>
        </p:txBody>
      </p:sp>
      <p:sp>
        <p:nvSpPr>
          <p:cNvPr id="3" name="Content Placeholder 2">
            <a:extLst>
              <a:ext uri="{FF2B5EF4-FFF2-40B4-BE49-F238E27FC236}">
                <a16:creationId xmlns:a16="http://schemas.microsoft.com/office/drawing/2014/main" id="{7ACA1D05-775A-234C-1A40-6A02380B8122}"/>
              </a:ext>
            </a:extLst>
          </p:cNvPr>
          <p:cNvSpPr>
            <a:spLocks noGrp="1"/>
          </p:cNvSpPr>
          <p:nvPr>
            <p:ph idx="1"/>
          </p:nvPr>
        </p:nvSpPr>
        <p:spPr/>
        <p:txBody>
          <a:bodyPr vert="horz" lIns="91440" tIns="45720" rIns="91440" bIns="45720" rtlCol="0" anchor="t">
            <a:normAutofit/>
          </a:bodyPr>
          <a:lstStyle/>
          <a:p>
            <a:r>
              <a:rPr lang="en-US" sz="3000" dirty="0"/>
              <a:t>Click here: </a:t>
            </a:r>
            <a:r>
              <a:rPr lang="en-US" sz="3000" dirty="0">
                <a:hlinkClick r:id="rId2"/>
              </a:rPr>
              <a:t>https://affirmunited.ause.ca/</a:t>
            </a:r>
            <a:endParaRPr lang="en-US" sz="3000" dirty="0"/>
          </a:p>
          <a:p>
            <a:r>
              <a:rPr lang="en-US" sz="3000" dirty="0" err="1"/>
              <a:t>Cliquez</a:t>
            </a:r>
            <a:r>
              <a:rPr lang="en-US" sz="3000" dirty="0"/>
              <a:t> </a:t>
            </a:r>
            <a:r>
              <a:rPr lang="en-US" sz="3000" dirty="0" err="1"/>
              <a:t>ici</a:t>
            </a:r>
            <a:r>
              <a:rPr lang="en-US" sz="3000" dirty="0"/>
              <a:t> :</a:t>
            </a:r>
            <a:r>
              <a:rPr lang="en-US" sz="3000" dirty="0">
                <a:ea typeface="+mn-lt"/>
                <a:cs typeface="+mn-lt"/>
              </a:rPr>
              <a:t> </a:t>
            </a:r>
            <a:r>
              <a:rPr lang="en-US" sz="3000" dirty="0">
                <a:ea typeface="+mn-lt"/>
                <a:cs typeface="+mn-lt"/>
                <a:hlinkClick r:id="rId3"/>
              </a:rPr>
              <a:t>https://saffirmerensemble.ause.ca/</a:t>
            </a:r>
          </a:p>
          <a:p>
            <a:endParaRPr lang="en-US" sz="3000" dirty="0">
              <a:ea typeface="+mn-lt"/>
              <a:cs typeface="+mn-lt"/>
            </a:endParaRPr>
          </a:p>
          <a:p>
            <a:r>
              <a:rPr lang="en-US" sz="3000">
                <a:ea typeface="+mn-lt"/>
                <a:cs typeface="+mn-lt"/>
              </a:rPr>
              <a:t>Or email / ou par courriel Denis Ashby : </a:t>
            </a:r>
            <a:r>
              <a:rPr lang="en-US" sz="3000">
                <a:ea typeface="+mn-lt"/>
                <a:cs typeface="+mn-lt"/>
                <a:hlinkClick r:id="rId4"/>
              </a:rPr>
              <a:t>denisashbyucc@gmail.com</a:t>
            </a:r>
            <a:r>
              <a:rPr lang="en-US" sz="3000">
                <a:ea typeface="+mn-lt"/>
                <a:cs typeface="+mn-lt"/>
              </a:rPr>
              <a:t> </a:t>
            </a:r>
            <a:endParaRPr lang="en-US" sz="3000" dirty="0">
              <a:ea typeface="+mn-lt"/>
              <a:cs typeface="+mn-lt"/>
            </a:endParaRPr>
          </a:p>
          <a:p>
            <a:endParaRPr lang="en-US" sz="3000" dirty="0">
              <a:ea typeface="+mn-lt"/>
              <a:cs typeface="+mn-lt"/>
            </a:endParaRPr>
          </a:p>
        </p:txBody>
      </p:sp>
      <p:sp>
        <p:nvSpPr>
          <p:cNvPr id="4" name="Date Placeholder 3">
            <a:extLst>
              <a:ext uri="{FF2B5EF4-FFF2-40B4-BE49-F238E27FC236}">
                <a16:creationId xmlns:a16="http://schemas.microsoft.com/office/drawing/2014/main" id="{6280E577-C5F6-CCBB-05A5-49593FFEEC3F}"/>
              </a:ext>
            </a:extLst>
          </p:cNvPr>
          <p:cNvSpPr>
            <a:spLocks noGrp="1"/>
          </p:cNvSpPr>
          <p:nvPr>
            <p:ph type="dt" sz="half" idx="10"/>
          </p:nvPr>
        </p:nvSpPr>
        <p:spPr/>
        <p:txBody>
          <a:bodyPr/>
          <a:lstStyle/>
          <a:p>
            <a:fld id="{7FCA62E5-A6B0-48A3-9BD7-1D2C33F49788}" type="datetime1">
              <a:t>4/1/2025</a:t>
            </a:fld>
            <a:endParaRPr lang="en-US" dirty="0"/>
          </a:p>
        </p:txBody>
      </p:sp>
      <p:sp>
        <p:nvSpPr>
          <p:cNvPr id="5" name="Footer Placeholder 4">
            <a:extLst>
              <a:ext uri="{FF2B5EF4-FFF2-40B4-BE49-F238E27FC236}">
                <a16:creationId xmlns:a16="http://schemas.microsoft.com/office/drawing/2014/main" id="{0971F13B-E309-B09F-73EA-D789C3EAB23F}"/>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FB66B347-648B-E2F2-1821-EAEA9905F438}"/>
              </a:ext>
            </a:extLst>
          </p:cNvPr>
          <p:cNvSpPr>
            <a:spLocks noGrp="1"/>
          </p:cNvSpPr>
          <p:nvPr>
            <p:ph type="sldNum" sz="quarter" idx="12"/>
          </p:nvPr>
        </p:nvSpPr>
        <p:spPr/>
        <p:txBody>
          <a:bodyPr/>
          <a:lstStyle/>
          <a:p>
            <a:fld id="{70C12960-6E85-460F-B6E3-5B82CB31AF3D}" type="slidenum">
              <a:rPr lang="en-US" dirty="0"/>
              <a:t>9</a:t>
            </a:fld>
            <a:endParaRPr lang="en-US" dirty="0"/>
          </a:p>
        </p:txBody>
      </p:sp>
    </p:spTree>
    <p:extLst>
      <p:ext uri="{BB962C8B-B14F-4D97-AF65-F5344CB8AC3E}">
        <p14:creationId xmlns:p14="http://schemas.microsoft.com/office/powerpoint/2010/main" val="266411607"/>
      </p:ext>
    </p:extLst>
  </p:cSld>
  <p:clrMapOvr>
    <a:masterClrMapping/>
  </p:clrMapOvr>
</p:sld>
</file>

<file path=ppt/theme/theme1.xml><?xml version="1.0" encoding="utf-8"?>
<a:theme xmlns:a="http://schemas.openxmlformats.org/drawingml/2006/main" name="DashVTI">
  <a:themeElements>
    <a:clrScheme name="DashVTI">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DashVTI">
      <a:majorFont>
        <a:latin typeface="Grandview Display"/>
        <a:ea typeface=""/>
        <a:cs typeface=""/>
      </a:majorFont>
      <a:minorFont>
        <a:latin typeface="Grandview Display"/>
        <a:ea typeface=""/>
        <a:cs typeface=""/>
      </a:minorFont>
    </a:fontScheme>
    <a:fmtScheme name="Dash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E0E31462-65AE-4087-9B94-B3347EE711B2}" vid="{CA8B31CB-369F-4872-A917-A9EAAF918275}"/>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640</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Grandview Display</vt:lpstr>
      <vt:lpstr>DashVTI</vt:lpstr>
      <vt:lpstr>Affirm – Process and Expectations</vt:lpstr>
      <vt:lpstr>Becoming an Affirming Ministry / Devenir un ministère d'affirmation</vt:lpstr>
      <vt:lpstr>PowerPoint Presentation</vt:lpstr>
      <vt:lpstr>PowerPoint Presentation</vt:lpstr>
      <vt:lpstr>Bronwen Harman</vt:lpstr>
      <vt:lpstr>Affirm – Conversation with / avec Bronwen     Harman </vt:lpstr>
      <vt:lpstr>Affirm – Conversation with / avec Bronwen     Harman </vt:lpstr>
      <vt:lpstr>Affirm – Conversation with / avec Bronwen     Harman </vt:lpstr>
      <vt:lpstr>Affirm – Want to know more?      Veulent en savoir plus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Affirm – Process and Expectations</dc:title>
  <dc:creator>Aviyah Abrams</dc:creator>
  <cp:lastModifiedBy>Aviyah Abrams</cp:lastModifiedBy>
  <cp:revision>114</cp:revision>
  <dcterms:created xsi:type="dcterms:W3CDTF">2025-03-21T14:34:27Z</dcterms:created>
  <dcterms:modified xsi:type="dcterms:W3CDTF">2025-04-01T14:42:28Z</dcterms:modified>
</cp:coreProperties>
</file>